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notesMasterIdLst>
    <p:notesMasterId r:id="rId22"/>
  </p:notesMasterIdLst>
  <p:sldIdLst>
    <p:sldId id="354" r:id="rId2"/>
    <p:sldId id="353" r:id="rId3"/>
    <p:sldId id="375" r:id="rId4"/>
    <p:sldId id="371" r:id="rId5"/>
    <p:sldId id="372" r:id="rId6"/>
    <p:sldId id="373" r:id="rId7"/>
    <p:sldId id="374" r:id="rId8"/>
    <p:sldId id="383" r:id="rId9"/>
    <p:sldId id="380" r:id="rId10"/>
    <p:sldId id="381" r:id="rId11"/>
    <p:sldId id="382" r:id="rId12"/>
    <p:sldId id="385" r:id="rId13"/>
    <p:sldId id="386" r:id="rId14"/>
    <p:sldId id="388" r:id="rId15"/>
    <p:sldId id="387" r:id="rId16"/>
    <p:sldId id="390" r:id="rId17"/>
    <p:sldId id="392" r:id="rId18"/>
    <p:sldId id="391" r:id="rId19"/>
    <p:sldId id="393" r:id="rId20"/>
    <p:sldId id="389" r:id="rId21"/>
  </p:sldIdLst>
  <p:sldSz cx="9906000" cy="6858000" type="A4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566D"/>
    <a:srgbClr val="F9BD8B"/>
    <a:srgbClr val="F8B074"/>
    <a:srgbClr val="F69240"/>
    <a:srgbClr val="F6E47A"/>
    <a:srgbClr val="F3DC53"/>
    <a:srgbClr val="DE8610"/>
    <a:srgbClr val="FCE078"/>
    <a:srgbClr val="E9D6B5"/>
    <a:srgbClr val="ECB31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116" autoAdjust="0"/>
    <p:restoredTop sz="94660"/>
  </p:normalViewPr>
  <p:slideViewPr>
    <p:cSldViewPr snapToGrid="0">
      <p:cViewPr>
        <p:scale>
          <a:sx n="93" d="100"/>
          <a:sy n="93" d="100"/>
        </p:scale>
        <p:origin x="1800" y="1024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-3216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5372B6-6ABB-40DF-906D-DFEF92D58FCB}" type="datetimeFigureOut">
              <a:rPr lang="ko-KR" altLang="en-US" smtClean="0"/>
              <a:t>2019. 1. 4.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35CF3D-1C25-47B3-9390-9BBB09CD2B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61329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2019. 1. 4.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402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2019. 1. 4.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74353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4" y="365125"/>
            <a:ext cx="2135981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40" y="365125"/>
            <a:ext cx="6284119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2019. 1. 4.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01331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2019. 1. 4.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05156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81" y="1709744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81" y="4589469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2019. 1. 4.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23273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2019. 1. 4.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95496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30" y="365129"/>
            <a:ext cx="8543925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2019. 1. 4.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43044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2019. 1. 4.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93629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2019. 1. 4.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30422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30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31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30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2019. 1. 4.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67541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30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31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dirty="0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30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2019. 1. 4.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72667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40" y="365129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40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6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2019. 1. 4.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5" y="6356356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6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4304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hyperlink" Target="https://www.sciencedirect.com/science/article/pii/S1877050916305269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arxiv.org/pdf/1809.00961.pdf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타원 14"/>
          <p:cNvSpPr/>
          <p:nvPr/>
        </p:nvSpPr>
        <p:spPr>
          <a:xfrm>
            <a:off x="5169633" y="2651182"/>
            <a:ext cx="690113" cy="690113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4683911" y="2654058"/>
            <a:ext cx="690113" cy="69011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4220960" y="2654059"/>
            <a:ext cx="690113" cy="69011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2386181" y="3518112"/>
            <a:ext cx="4790993" cy="630942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pPr algn="ctr"/>
            <a:r>
              <a:rPr lang="ko-KR" altLang="en-US" sz="3500" dirty="0" smtClean="0">
                <a:solidFill>
                  <a:schemeClr val="accent5">
                    <a:lumMod val="75000"/>
                  </a:schemeClr>
                </a:solidFill>
                <a:latin typeface="Noto Sans CJK KR Medium" pitchFamily="34" charset="-127"/>
                <a:ea typeface="Noto Sans CJK KR Medium" pitchFamily="34" charset="-127"/>
              </a:rPr>
              <a:t>일일 실적 보고</a:t>
            </a:r>
            <a:endParaRPr lang="en-US" altLang="ko-KR" sz="3500" dirty="0" smtClean="0">
              <a:solidFill>
                <a:schemeClr val="accent5">
                  <a:lumMod val="75000"/>
                </a:schemeClr>
              </a:solidFill>
              <a:latin typeface="Noto Sans CJK KR Medium" pitchFamily="34" charset="-127"/>
              <a:ea typeface="Noto Sans CJK KR Medium" pitchFamily="34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8318749" y="5993448"/>
            <a:ext cx="1440609" cy="292388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pPr algn="r"/>
            <a:endParaRPr lang="en-US" altLang="ko-KR" sz="1300" dirty="0" smtClean="0">
              <a:gradFill>
                <a:gsLst>
                  <a:gs pos="0">
                    <a:schemeClr val="tx1">
                      <a:lumMod val="65000"/>
                      <a:lumOff val="35000"/>
                    </a:schemeClr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lin ang="5400000" scaled="0"/>
              </a:gradFill>
              <a:latin typeface="Noto Sans CJK KR Medium" pitchFamily="34" charset="-127"/>
              <a:ea typeface="Noto Sans CJK KR Medium" pitchFamily="34" charset="-127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8755812" y="6133379"/>
            <a:ext cx="405441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타원 2"/>
          <p:cNvSpPr/>
          <p:nvPr/>
        </p:nvSpPr>
        <p:spPr>
          <a:xfrm>
            <a:off x="3735238" y="2656935"/>
            <a:ext cx="690113" cy="690113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10"/>
          <p:cNvSpPr/>
          <p:nvPr/>
        </p:nvSpPr>
        <p:spPr>
          <a:xfrm>
            <a:off x="2386180" y="4149054"/>
            <a:ext cx="4790993" cy="1015663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pPr algn="ctr"/>
            <a:r>
              <a:rPr lang="en-US" altLang="ko-KR" sz="2000" dirty="0" smtClean="0">
                <a:solidFill>
                  <a:schemeClr val="accent5">
                    <a:lumMod val="75000"/>
                  </a:schemeClr>
                </a:solidFill>
                <a:latin typeface="Noto Sans CJK KR Medium" pitchFamily="34" charset="-127"/>
                <a:ea typeface="Noto Sans CJK KR Medium" pitchFamily="34" charset="-127"/>
              </a:rPr>
              <a:t>2019.</a:t>
            </a:r>
            <a:r>
              <a:rPr lang="ko-KR" altLang="en-US" sz="2000" dirty="0" smtClean="0">
                <a:solidFill>
                  <a:schemeClr val="accent5">
                    <a:lumMod val="75000"/>
                  </a:schemeClr>
                </a:solidFill>
                <a:latin typeface="Noto Sans CJK KR Medium" pitchFamily="34" charset="-127"/>
                <a:ea typeface="Noto Sans CJK KR Medium" pitchFamily="34" charset="-127"/>
              </a:rPr>
              <a:t> </a:t>
            </a:r>
            <a:r>
              <a:rPr lang="en-US" altLang="ko-KR" sz="2000" dirty="0" smtClean="0">
                <a:solidFill>
                  <a:schemeClr val="accent5">
                    <a:lumMod val="75000"/>
                  </a:schemeClr>
                </a:solidFill>
                <a:latin typeface="Noto Sans CJK KR Medium" pitchFamily="34" charset="-127"/>
                <a:ea typeface="Noto Sans CJK KR Medium" pitchFamily="34" charset="-127"/>
              </a:rPr>
              <a:t>01.</a:t>
            </a:r>
            <a:r>
              <a:rPr lang="ko-KR" altLang="en-US" sz="2000" dirty="0" smtClean="0">
                <a:solidFill>
                  <a:schemeClr val="accent5">
                    <a:lumMod val="75000"/>
                  </a:schemeClr>
                </a:solidFill>
                <a:latin typeface="Noto Sans CJK KR Medium" pitchFamily="34" charset="-127"/>
                <a:ea typeface="Noto Sans CJK KR Medium" pitchFamily="34" charset="-127"/>
              </a:rPr>
              <a:t> </a:t>
            </a:r>
            <a:r>
              <a:rPr lang="en-US" altLang="ko-KR" sz="2000" dirty="0" smtClean="0">
                <a:solidFill>
                  <a:schemeClr val="accent5">
                    <a:lumMod val="75000"/>
                  </a:schemeClr>
                </a:solidFill>
                <a:latin typeface="Noto Sans CJK KR Medium" pitchFamily="34" charset="-127"/>
                <a:ea typeface="Noto Sans CJK KR Medium" pitchFamily="34" charset="-127"/>
              </a:rPr>
              <a:t>04</a:t>
            </a:r>
            <a:r>
              <a:rPr lang="ko-KR" altLang="en-US" sz="2000" dirty="0" smtClean="0">
                <a:solidFill>
                  <a:schemeClr val="accent5">
                    <a:lumMod val="75000"/>
                  </a:schemeClr>
                </a:solidFill>
                <a:latin typeface="Noto Sans CJK KR Medium" pitchFamily="34" charset="-127"/>
                <a:ea typeface="Noto Sans CJK KR Medium" pitchFamily="34" charset="-127"/>
              </a:rPr>
              <a:t> </a:t>
            </a:r>
            <a:endParaRPr lang="en-US" altLang="ko-KR" sz="2000" dirty="0" smtClean="0">
              <a:solidFill>
                <a:schemeClr val="accent5">
                  <a:lumMod val="75000"/>
                </a:schemeClr>
              </a:solidFill>
              <a:latin typeface="Noto Sans CJK KR Medium" pitchFamily="34" charset="-127"/>
              <a:ea typeface="Noto Sans CJK KR Medium" pitchFamily="34" charset="-127"/>
            </a:endParaRPr>
          </a:p>
          <a:p>
            <a:pPr algn="ctr"/>
            <a:r>
              <a:rPr lang="en-US" altLang="ko-KR" sz="2000" smtClean="0">
                <a:solidFill>
                  <a:schemeClr val="accent5">
                    <a:lumMod val="75000"/>
                  </a:schemeClr>
                </a:solidFill>
                <a:latin typeface="Noto Sans CJK KR Medium" pitchFamily="34" charset="-127"/>
                <a:ea typeface="Noto Sans CJK KR Medium" pitchFamily="34" charset="-127"/>
              </a:rPr>
              <a:t> </a:t>
            </a:r>
            <a:endParaRPr lang="en-US" altLang="ko-KR" sz="2000" dirty="0">
              <a:solidFill>
                <a:schemeClr val="accent5">
                  <a:lumMod val="75000"/>
                </a:schemeClr>
              </a:solidFill>
              <a:latin typeface="Noto Sans CJK KR Medium" pitchFamily="34" charset="-127"/>
              <a:ea typeface="Noto Sans CJK KR Medium" pitchFamily="34" charset="-127"/>
            </a:endParaRPr>
          </a:p>
          <a:p>
            <a:pPr algn="ctr"/>
            <a:r>
              <a:rPr lang="ko-KR" altLang="en-US" sz="2000" dirty="0" smtClean="0">
                <a:solidFill>
                  <a:schemeClr val="accent5">
                    <a:lumMod val="75000"/>
                  </a:schemeClr>
                </a:solidFill>
                <a:latin typeface="Noto Sans CJK KR Medium" pitchFamily="34" charset="-127"/>
                <a:ea typeface="Noto Sans CJK KR Medium" pitchFamily="34" charset="-127"/>
              </a:rPr>
              <a:t>황지원</a:t>
            </a:r>
            <a:endParaRPr lang="en-US" altLang="ko-KR" sz="2000" dirty="0" smtClean="0">
              <a:solidFill>
                <a:schemeClr val="accent5">
                  <a:lumMod val="75000"/>
                </a:schemeClr>
              </a:solidFill>
              <a:latin typeface="Noto Sans CJK KR Medium" pitchFamily="34" charset="-127"/>
              <a:ea typeface="Noto Sans CJK KR Mediu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5236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타원 16"/>
          <p:cNvSpPr/>
          <p:nvPr/>
        </p:nvSpPr>
        <p:spPr>
          <a:xfrm>
            <a:off x="531939" y="316300"/>
            <a:ext cx="201754" cy="20175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타원 11"/>
          <p:cNvSpPr/>
          <p:nvPr/>
        </p:nvSpPr>
        <p:spPr>
          <a:xfrm>
            <a:off x="418368" y="316301"/>
            <a:ext cx="201754" cy="20175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타원 2"/>
          <p:cNvSpPr/>
          <p:nvPr/>
        </p:nvSpPr>
        <p:spPr>
          <a:xfrm>
            <a:off x="317491" y="319177"/>
            <a:ext cx="201754" cy="201754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418" y="1990372"/>
            <a:ext cx="7264400" cy="12065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630532" y="3782886"/>
            <a:ext cx="718609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 smtClean="0"/>
              <a:t>출력 </a:t>
            </a:r>
            <a:r>
              <a:rPr lang="en-US" altLang="ko-KR" sz="1200" dirty="0" smtClean="0"/>
              <a:t>: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scale, dataset, high resolution PSNR, input PSNR, time</a:t>
            </a:r>
            <a:endParaRPr lang="en-US" sz="1200" dirty="0"/>
          </a:p>
        </p:txBody>
      </p:sp>
      <p:sp>
        <p:nvSpPr>
          <p:cNvPr id="11" name="직사각형 10"/>
          <p:cNvSpPr/>
          <p:nvPr/>
        </p:nvSpPr>
        <p:spPr>
          <a:xfrm>
            <a:off x="764418" y="228625"/>
            <a:ext cx="4790993" cy="400110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r>
              <a:rPr lang="en-US" altLang="ko-KR" sz="2000" dirty="0" smtClean="0">
                <a:gradFill>
                  <a:gsLst>
                    <a:gs pos="0">
                      <a:srgbClr val="4472C4">
                        <a:lumMod val="75000"/>
                      </a:srgbClr>
                    </a:gs>
                    <a:gs pos="100000">
                      <a:srgbClr val="4472C4">
                        <a:lumMod val="75000"/>
                      </a:srgbClr>
                    </a:gs>
                  </a:gsLst>
                  <a:lin ang="5400000" scaled="0"/>
                </a:gradFill>
                <a:latin typeface="Noto Sans CJK KR Medium" pitchFamily="34" charset="-127"/>
                <a:ea typeface="Noto Sans CJK KR Medium" pitchFamily="34" charset="-127"/>
              </a:rPr>
              <a:t>VDSR</a:t>
            </a:r>
            <a:r>
              <a:rPr lang="ko-KR" altLang="en-US" sz="2000" dirty="0" smtClean="0">
                <a:gradFill>
                  <a:gsLst>
                    <a:gs pos="0">
                      <a:srgbClr val="4472C4">
                        <a:lumMod val="75000"/>
                      </a:srgbClr>
                    </a:gs>
                    <a:gs pos="100000">
                      <a:srgbClr val="4472C4">
                        <a:lumMod val="75000"/>
                      </a:srgbClr>
                    </a:gs>
                  </a:gsLst>
                  <a:lin ang="5400000" scaled="0"/>
                </a:gradFill>
                <a:latin typeface="Noto Sans CJK KR Medium" pitchFamily="34" charset="-127"/>
                <a:ea typeface="Noto Sans CJK KR Medium" pitchFamily="34" charset="-127"/>
              </a:rPr>
              <a:t> 코드</a:t>
            </a:r>
            <a:r>
              <a:rPr lang="en-US" altLang="ko-KR" sz="2000" dirty="0" smtClean="0">
                <a:gradFill>
                  <a:gsLst>
                    <a:gs pos="0">
                      <a:srgbClr val="4472C4">
                        <a:lumMod val="75000"/>
                      </a:srgbClr>
                    </a:gs>
                    <a:gs pos="100000">
                      <a:srgbClr val="4472C4">
                        <a:lumMod val="75000"/>
                      </a:srgbClr>
                    </a:gs>
                  </a:gsLst>
                  <a:lin ang="5400000" scaled="0"/>
                </a:gradFill>
                <a:latin typeface="Noto Sans CJK KR Medium" pitchFamily="34" charset="-127"/>
                <a:ea typeface="Noto Sans CJK KR Medium" pitchFamily="34" charset="-127"/>
              </a:rPr>
              <a:t> </a:t>
            </a:r>
            <a:r>
              <a:rPr lang="mr-IN" altLang="ko-KR" sz="2000" dirty="0" smtClean="0">
                <a:gradFill>
                  <a:gsLst>
                    <a:gs pos="0">
                      <a:srgbClr val="4472C4">
                        <a:lumMod val="75000"/>
                      </a:srgbClr>
                    </a:gs>
                    <a:gs pos="100000">
                      <a:srgbClr val="4472C4">
                        <a:lumMod val="75000"/>
                      </a:srgbClr>
                    </a:gs>
                  </a:gsLst>
                  <a:lin ang="5400000" scaled="0"/>
                </a:gradFill>
                <a:latin typeface="Noto Sans CJK KR Medium" pitchFamily="34" charset="-127"/>
                <a:ea typeface="Noto Sans CJK KR Medium" pitchFamily="34" charset="-127"/>
              </a:rPr>
              <a:t>–</a:t>
            </a:r>
            <a:r>
              <a:rPr lang="en-US" altLang="ko-KR" sz="2000" dirty="0" smtClean="0">
                <a:gradFill>
                  <a:gsLst>
                    <a:gs pos="0">
                      <a:srgbClr val="4472C4">
                        <a:lumMod val="75000"/>
                      </a:srgbClr>
                    </a:gs>
                    <a:gs pos="100000">
                      <a:srgbClr val="4472C4">
                        <a:lumMod val="75000"/>
                      </a:srgbClr>
                    </a:gs>
                  </a:gsLst>
                  <a:lin ang="5400000" scaled="0"/>
                </a:gradFill>
                <a:latin typeface="Noto Sans CJK KR Medium" pitchFamily="34" charset="-127"/>
                <a:ea typeface="Noto Sans CJK KR Medium" pitchFamily="34" charset="-127"/>
              </a:rPr>
              <a:t> </a:t>
            </a:r>
            <a:r>
              <a:rPr lang="en-US" altLang="ko-KR" sz="2000" dirty="0" err="1" smtClean="0">
                <a:gradFill>
                  <a:gsLst>
                    <a:gs pos="0">
                      <a:srgbClr val="4472C4">
                        <a:lumMod val="75000"/>
                      </a:srgbClr>
                    </a:gs>
                    <a:gs pos="100000">
                      <a:srgbClr val="4472C4">
                        <a:lumMod val="75000"/>
                      </a:srgbClr>
                    </a:gs>
                  </a:gsLst>
                  <a:lin ang="5400000" scaled="0"/>
                </a:gradFill>
                <a:latin typeface="Noto Sans CJK KR Medium" pitchFamily="34" charset="-127"/>
                <a:ea typeface="Noto Sans CJK KR Medium" pitchFamily="34" charset="-127"/>
              </a:rPr>
              <a:t>Pytorch</a:t>
            </a:r>
            <a:r>
              <a:rPr lang="en-US" altLang="ko-KR" sz="2000" dirty="0" smtClean="0">
                <a:gradFill>
                  <a:gsLst>
                    <a:gs pos="0">
                      <a:srgbClr val="4472C4">
                        <a:lumMod val="75000"/>
                      </a:srgbClr>
                    </a:gs>
                    <a:gs pos="100000">
                      <a:srgbClr val="4472C4">
                        <a:lumMod val="75000"/>
                      </a:srgbClr>
                    </a:gs>
                  </a:gsLst>
                  <a:lin ang="5400000" scaled="0"/>
                </a:gradFill>
                <a:latin typeface="Noto Sans CJK KR Medium" pitchFamily="34" charset="-127"/>
                <a:ea typeface="Noto Sans CJK KR Medium" pitchFamily="34" charset="-127"/>
              </a:rPr>
              <a:t>	-</a:t>
            </a:r>
            <a:r>
              <a:rPr lang="en-US" altLang="ko-KR" sz="2000" dirty="0" err="1" smtClean="0">
                <a:gradFill>
                  <a:gsLst>
                    <a:gs pos="0">
                      <a:srgbClr val="4472C4">
                        <a:lumMod val="75000"/>
                      </a:srgbClr>
                    </a:gs>
                    <a:gs pos="100000">
                      <a:srgbClr val="4472C4">
                        <a:lumMod val="75000"/>
                      </a:srgbClr>
                    </a:gs>
                  </a:gsLst>
                  <a:lin ang="5400000" scaled="0"/>
                </a:gradFill>
                <a:latin typeface="Noto Sans CJK KR Medium" pitchFamily="34" charset="-127"/>
                <a:ea typeface="Noto Sans CJK KR Medium" pitchFamily="34" charset="-127"/>
              </a:rPr>
              <a:t>eval.py</a:t>
            </a:r>
            <a:endParaRPr lang="en-US" altLang="ko-KR" sz="2000" dirty="0" smtClean="0">
              <a:gradFill>
                <a:gsLst>
                  <a:gs pos="0">
                    <a:srgbClr val="4472C4">
                      <a:lumMod val="75000"/>
                    </a:srgbClr>
                  </a:gs>
                  <a:gs pos="100000">
                    <a:srgbClr val="4472C4">
                      <a:lumMod val="75000"/>
                    </a:srgbClr>
                  </a:gs>
                </a:gsLst>
                <a:lin ang="5400000" scaled="0"/>
              </a:gradFill>
              <a:latin typeface="Noto Sans CJK KR Medium" pitchFamily="34" charset="-127"/>
              <a:ea typeface="Noto Sans CJK KR Mediu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74652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타원 16"/>
          <p:cNvSpPr/>
          <p:nvPr/>
        </p:nvSpPr>
        <p:spPr>
          <a:xfrm>
            <a:off x="531939" y="316300"/>
            <a:ext cx="201754" cy="20175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타원 11"/>
          <p:cNvSpPr/>
          <p:nvPr/>
        </p:nvSpPr>
        <p:spPr>
          <a:xfrm>
            <a:off x="418368" y="316301"/>
            <a:ext cx="201754" cy="20175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타원 2"/>
          <p:cNvSpPr/>
          <p:nvPr/>
        </p:nvSpPr>
        <p:spPr>
          <a:xfrm>
            <a:off x="317491" y="319177"/>
            <a:ext cx="201754" cy="201754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0" name="직사각형 10"/>
          <p:cNvSpPr/>
          <p:nvPr/>
        </p:nvSpPr>
        <p:spPr>
          <a:xfrm>
            <a:off x="764418" y="228625"/>
            <a:ext cx="4790993" cy="400110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r>
              <a:rPr lang="en-US" altLang="ko-KR" sz="2000" dirty="0" smtClean="0">
                <a:gradFill>
                  <a:gsLst>
                    <a:gs pos="0">
                      <a:srgbClr val="4472C4">
                        <a:lumMod val="75000"/>
                      </a:srgbClr>
                    </a:gs>
                    <a:gs pos="100000">
                      <a:srgbClr val="4472C4">
                        <a:lumMod val="75000"/>
                      </a:srgbClr>
                    </a:gs>
                  </a:gsLst>
                  <a:lin ang="5400000" scaled="0"/>
                </a:gradFill>
                <a:latin typeface="Noto Sans CJK KR Medium" pitchFamily="34" charset="-127"/>
                <a:ea typeface="Noto Sans CJK KR Medium" pitchFamily="34" charset="-127"/>
              </a:rPr>
              <a:t>VDSR</a:t>
            </a:r>
            <a:r>
              <a:rPr lang="ko-KR" altLang="en-US" sz="2000" dirty="0" smtClean="0">
                <a:gradFill>
                  <a:gsLst>
                    <a:gs pos="0">
                      <a:srgbClr val="4472C4">
                        <a:lumMod val="75000"/>
                      </a:srgbClr>
                    </a:gs>
                    <a:gs pos="100000">
                      <a:srgbClr val="4472C4">
                        <a:lumMod val="75000"/>
                      </a:srgbClr>
                    </a:gs>
                  </a:gsLst>
                  <a:lin ang="5400000" scaled="0"/>
                </a:gradFill>
                <a:latin typeface="Noto Sans CJK KR Medium" pitchFamily="34" charset="-127"/>
                <a:ea typeface="Noto Sans CJK KR Medium" pitchFamily="34" charset="-127"/>
              </a:rPr>
              <a:t> 코드</a:t>
            </a:r>
            <a:r>
              <a:rPr lang="en-US" altLang="ko-KR" sz="2000" dirty="0" smtClean="0">
                <a:gradFill>
                  <a:gsLst>
                    <a:gs pos="0">
                      <a:srgbClr val="4472C4">
                        <a:lumMod val="75000"/>
                      </a:srgbClr>
                    </a:gs>
                    <a:gs pos="100000">
                      <a:srgbClr val="4472C4">
                        <a:lumMod val="75000"/>
                      </a:srgbClr>
                    </a:gs>
                  </a:gsLst>
                  <a:lin ang="5400000" scaled="0"/>
                </a:gradFill>
                <a:latin typeface="Noto Sans CJK KR Medium" pitchFamily="34" charset="-127"/>
                <a:ea typeface="Noto Sans CJK KR Medium" pitchFamily="34" charset="-127"/>
              </a:rPr>
              <a:t> </a:t>
            </a:r>
            <a:r>
              <a:rPr lang="mr-IN" altLang="ko-KR" sz="2000" dirty="0" smtClean="0">
                <a:gradFill>
                  <a:gsLst>
                    <a:gs pos="0">
                      <a:srgbClr val="4472C4">
                        <a:lumMod val="75000"/>
                      </a:srgbClr>
                    </a:gs>
                    <a:gs pos="100000">
                      <a:srgbClr val="4472C4">
                        <a:lumMod val="75000"/>
                      </a:srgbClr>
                    </a:gs>
                  </a:gsLst>
                  <a:lin ang="5400000" scaled="0"/>
                </a:gradFill>
                <a:latin typeface="Noto Sans CJK KR Medium" pitchFamily="34" charset="-127"/>
                <a:ea typeface="Noto Sans CJK KR Medium" pitchFamily="34" charset="-127"/>
              </a:rPr>
              <a:t>–</a:t>
            </a:r>
            <a:r>
              <a:rPr lang="en-US" altLang="ko-KR" sz="2000" dirty="0" smtClean="0">
                <a:gradFill>
                  <a:gsLst>
                    <a:gs pos="0">
                      <a:srgbClr val="4472C4">
                        <a:lumMod val="75000"/>
                      </a:srgbClr>
                    </a:gs>
                    <a:gs pos="100000">
                      <a:srgbClr val="4472C4">
                        <a:lumMod val="75000"/>
                      </a:srgbClr>
                    </a:gs>
                  </a:gsLst>
                  <a:lin ang="5400000" scaled="0"/>
                </a:gradFill>
                <a:latin typeface="Noto Sans CJK KR Medium" pitchFamily="34" charset="-127"/>
                <a:ea typeface="Noto Sans CJK KR Medium" pitchFamily="34" charset="-127"/>
              </a:rPr>
              <a:t> </a:t>
            </a:r>
            <a:r>
              <a:rPr lang="en-US" altLang="ko-KR" sz="2000" dirty="0" err="1" smtClean="0">
                <a:gradFill>
                  <a:gsLst>
                    <a:gs pos="0">
                      <a:srgbClr val="4472C4">
                        <a:lumMod val="75000"/>
                      </a:srgbClr>
                    </a:gs>
                    <a:gs pos="100000">
                      <a:srgbClr val="4472C4">
                        <a:lumMod val="75000"/>
                      </a:srgbClr>
                    </a:gs>
                  </a:gsLst>
                  <a:lin ang="5400000" scaled="0"/>
                </a:gradFill>
                <a:latin typeface="Noto Sans CJK KR Medium" pitchFamily="34" charset="-127"/>
                <a:ea typeface="Noto Sans CJK KR Medium" pitchFamily="34" charset="-127"/>
              </a:rPr>
              <a:t>Pytorch</a:t>
            </a:r>
            <a:r>
              <a:rPr lang="en-US" altLang="ko-KR" sz="2000" dirty="0">
                <a:gradFill>
                  <a:gsLst>
                    <a:gs pos="0">
                      <a:srgbClr val="4472C4">
                        <a:lumMod val="75000"/>
                      </a:srgbClr>
                    </a:gs>
                    <a:gs pos="100000">
                      <a:srgbClr val="4472C4">
                        <a:lumMod val="75000"/>
                      </a:srgbClr>
                    </a:gs>
                  </a:gsLst>
                  <a:lin ang="5400000" scaled="0"/>
                </a:gradFill>
                <a:latin typeface="Noto Sans CJK KR Medium" pitchFamily="34" charset="-127"/>
                <a:ea typeface="Noto Sans CJK KR Medium" pitchFamily="34" charset="-127"/>
              </a:rPr>
              <a:t>	</a:t>
            </a:r>
            <a:r>
              <a:rPr lang="mr-IN" altLang="ko-KR" sz="2000" dirty="0" smtClean="0">
                <a:gradFill>
                  <a:gsLst>
                    <a:gs pos="0">
                      <a:srgbClr val="4472C4">
                        <a:lumMod val="75000"/>
                      </a:srgbClr>
                    </a:gs>
                    <a:gs pos="100000">
                      <a:srgbClr val="4472C4">
                        <a:lumMod val="75000"/>
                      </a:srgbClr>
                    </a:gs>
                  </a:gsLst>
                  <a:lin ang="5400000" scaled="0"/>
                </a:gradFill>
                <a:latin typeface="Noto Sans CJK KR Medium" pitchFamily="34" charset="-127"/>
                <a:ea typeface="Noto Sans CJK KR Medium" pitchFamily="34" charset="-127"/>
              </a:rPr>
              <a:t>–</a:t>
            </a:r>
            <a:r>
              <a:rPr lang="en-US" altLang="ko-KR" sz="2000" dirty="0" err="1" smtClean="0">
                <a:gradFill>
                  <a:gsLst>
                    <a:gs pos="0">
                      <a:srgbClr val="4472C4">
                        <a:lumMod val="75000"/>
                      </a:srgbClr>
                    </a:gs>
                    <a:gs pos="100000">
                      <a:srgbClr val="4472C4">
                        <a:lumMod val="75000"/>
                      </a:srgbClr>
                    </a:gs>
                  </a:gsLst>
                  <a:lin ang="5400000" scaled="0"/>
                </a:gradFill>
                <a:latin typeface="Noto Sans CJK KR Medium" pitchFamily="34" charset="-127"/>
                <a:ea typeface="Noto Sans CJK KR Medium" pitchFamily="34" charset="-127"/>
              </a:rPr>
              <a:t>demo.py</a:t>
            </a:r>
            <a:endParaRPr lang="en-US" altLang="ko-KR" sz="2000" dirty="0" smtClean="0">
              <a:gradFill>
                <a:gsLst>
                  <a:gs pos="0">
                    <a:srgbClr val="4472C4">
                      <a:lumMod val="75000"/>
                    </a:srgbClr>
                  </a:gs>
                  <a:gs pos="100000">
                    <a:srgbClr val="4472C4">
                      <a:lumMod val="75000"/>
                    </a:srgbClr>
                  </a:gs>
                </a:gsLst>
                <a:lin ang="5400000" scaled="0"/>
              </a:gradFill>
              <a:latin typeface="Noto Sans CJK KR Medium" pitchFamily="34" charset="-127"/>
              <a:ea typeface="Noto Sans CJK KR Medium" pitchFamily="34" charset="-127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91357"/>
            <a:ext cx="6341139" cy="440953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510363" y="1833224"/>
            <a:ext cx="325191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 smtClean="0"/>
              <a:t>Eval.py</a:t>
            </a:r>
            <a:r>
              <a:rPr lang="ko-KR" altLang="en-US" sz="1200" dirty="0" smtClean="0"/>
              <a:t>의 </a:t>
            </a:r>
            <a:r>
              <a:rPr lang="en-US" altLang="ko-KR" sz="1200" dirty="0" smtClean="0"/>
              <a:t>PSNR</a:t>
            </a:r>
            <a:r>
              <a:rPr lang="ko-KR" altLang="en-US" sz="1200" dirty="0" smtClean="0"/>
              <a:t>코드와 동일</a:t>
            </a:r>
            <a:endParaRPr lang="en-US" sz="1200" dirty="0"/>
          </a:p>
        </p:txBody>
      </p:sp>
      <p:sp>
        <p:nvSpPr>
          <p:cNvPr id="10" name="Rectangle 9"/>
          <p:cNvSpPr/>
          <p:nvPr/>
        </p:nvSpPr>
        <p:spPr>
          <a:xfrm>
            <a:off x="6510362" y="2973800"/>
            <a:ext cx="325191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/>
              <a:t>colorize</a:t>
            </a:r>
          </a:p>
          <a:p>
            <a:pPr marL="171450" indent="-171450">
              <a:buFontTx/>
              <a:buChar char="-"/>
            </a:pPr>
            <a:r>
              <a:rPr lang="en-US" sz="1200" dirty="0" smtClean="0"/>
              <a:t>Y</a:t>
            </a:r>
            <a:r>
              <a:rPr lang="ko-KR" altLang="en-US" sz="1200" dirty="0" smtClean="0"/>
              <a:t>의 크기만큼 </a:t>
            </a:r>
            <a:r>
              <a:rPr lang="en-US" altLang="ko-KR" sz="1200" dirty="0" err="1" smtClean="0"/>
              <a:t>img</a:t>
            </a:r>
            <a:r>
              <a:rPr lang="ko-KR" altLang="en-US" sz="1200" dirty="0" smtClean="0"/>
              <a:t>를 </a:t>
            </a:r>
            <a:r>
              <a:rPr lang="en-US" altLang="ko-KR" sz="1200" dirty="0" smtClean="0"/>
              <a:t>zero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array</a:t>
            </a:r>
            <a:r>
              <a:rPr lang="ko-KR" altLang="en-US" sz="1200" dirty="0" smtClean="0"/>
              <a:t>로 만들어준다</a:t>
            </a:r>
            <a:r>
              <a:rPr lang="en-US" altLang="ko-KR" sz="1200" dirty="0" smtClean="0"/>
              <a:t>.</a:t>
            </a:r>
          </a:p>
          <a:p>
            <a:pPr marL="171450" indent="-171450">
              <a:buFontTx/>
              <a:buChar char="-"/>
            </a:pPr>
            <a:r>
              <a:rPr lang="en-US" sz="1200" dirty="0" err="1" smtClean="0"/>
              <a:t>Img</a:t>
            </a:r>
            <a:r>
              <a:rPr lang="ko-KR" altLang="en-US" sz="1200" dirty="0" smtClean="0"/>
              <a:t>에 </a:t>
            </a:r>
            <a:r>
              <a:rPr lang="en-US" altLang="ko-KR" sz="1200" dirty="0" err="1" smtClean="0"/>
              <a:t>ycbcr</a:t>
            </a:r>
            <a:r>
              <a:rPr lang="ko-KR" altLang="en-US" sz="1200" dirty="0" smtClean="0"/>
              <a:t>성분을 대입해준다</a:t>
            </a:r>
            <a:r>
              <a:rPr lang="en-US" altLang="ko-KR" sz="1200" dirty="0" smtClean="0"/>
              <a:t>.</a:t>
            </a:r>
          </a:p>
          <a:p>
            <a:pPr marL="171450" indent="-171450">
              <a:buFontTx/>
              <a:buChar char="-"/>
            </a:pPr>
            <a:r>
              <a:rPr lang="en-US" sz="1200" dirty="0" err="1" smtClean="0"/>
              <a:t>Ycbcr</a:t>
            </a:r>
            <a:r>
              <a:rPr lang="ko-KR" altLang="en-US" sz="1200" dirty="0" smtClean="0"/>
              <a:t>을 </a:t>
            </a:r>
            <a:r>
              <a:rPr lang="en-US" altLang="ko-KR" sz="1200" dirty="0" err="1" smtClean="0"/>
              <a:t>rgb</a:t>
            </a:r>
            <a:r>
              <a:rPr lang="ko-KR" altLang="en-US" sz="1200" dirty="0" smtClean="0"/>
              <a:t>로 바꾼다</a:t>
            </a:r>
            <a:r>
              <a:rPr lang="en-US" altLang="ko-KR" sz="1200" dirty="0" smtClean="0"/>
              <a:t>.</a:t>
            </a:r>
            <a:endParaRPr lang="en-US" altLang="ko-KR" sz="1200" dirty="0"/>
          </a:p>
          <a:p>
            <a:pPr marL="171450" indent="-171450">
              <a:buFontTx/>
              <a:buChar char="-"/>
            </a:pPr>
            <a:r>
              <a:rPr lang="ko-KR" altLang="en-US" sz="1200" dirty="0" smtClean="0"/>
              <a:t>바꾼 </a:t>
            </a:r>
            <a:r>
              <a:rPr lang="en-US" altLang="ko-KR" sz="1200" dirty="0" err="1" smtClean="0"/>
              <a:t>rgb</a:t>
            </a:r>
            <a:r>
              <a:rPr lang="ko-KR" altLang="en-US" sz="1200" dirty="0"/>
              <a:t> </a:t>
            </a:r>
            <a:r>
              <a:rPr lang="en-US" altLang="ko-KR" sz="1200" dirty="0" smtClean="0"/>
              <a:t>image</a:t>
            </a:r>
            <a:r>
              <a:rPr lang="ko-KR" altLang="en-US" sz="1200" dirty="0" smtClean="0"/>
              <a:t>를 리턴한다</a:t>
            </a:r>
            <a:r>
              <a:rPr lang="en-US" altLang="ko-KR" sz="1200" dirty="0" smtClean="0"/>
              <a:t>.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510361" y="4853040"/>
            <a:ext cx="325191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 smtClean="0"/>
              <a:t>Eval.py</a:t>
            </a:r>
            <a:r>
              <a:rPr lang="ko-KR" altLang="en-US" sz="1200" dirty="0" smtClean="0"/>
              <a:t>의 </a:t>
            </a:r>
            <a:r>
              <a:rPr lang="en-US" altLang="ko-KR" sz="1200" dirty="0" smtClean="0"/>
              <a:t>PSNR</a:t>
            </a:r>
            <a:r>
              <a:rPr lang="ko-KR" altLang="en-US" sz="1200" dirty="0" smtClean="0"/>
              <a:t>코드와 동일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8923013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타원 16"/>
          <p:cNvSpPr/>
          <p:nvPr/>
        </p:nvSpPr>
        <p:spPr>
          <a:xfrm>
            <a:off x="531939" y="316300"/>
            <a:ext cx="201754" cy="20175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타원 11"/>
          <p:cNvSpPr/>
          <p:nvPr/>
        </p:nvSpPr>
        <p:spPr>
          <a:xfrm>
            <a:off x="418368" y="316301"/>
            <a:ext cx="201754" cy="20175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타원 2"/>
          <p:cNvSpPr/>
          <p:nvPr/>
        </p:nvSpPr>
        <p:spPr>
          <a:xfrm>
            <a:off x="317491" y="319177"/>
            <a:ext cx="201754" cy="201754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4578" y="0"/>
            <a:ext cx="6565637" cy="68580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17491" y="1970560"/>
            <a:ext cx="269664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/>
              <a:t>Model</a:t>
            </a:r>
            <a:r>
              <a:rPr lang="ko-KR" altLang="en-US" sz="1200" dirty="0" smtClean="0"/>
              <a:t>에서 </a:t>
            </a:r>
            <a:r>
              <a:rPr lang="en-US" altLang="ko-KR" sz="1200" dirty="0" smtClean="0"/>
              <a:t>pickle</a:t>
            </a:r>
            <a:r>
              <a:rPr lang="ko-KR" altLang="en-US" sz="1200" dirty="0" smtClean="0"/>
              <a:t>사용</a:t>
            </a:r>
            <a:r>
              <a:rPr lang="en-US" altLang="ko-KR" sz="1200" dirty="0" smtClean="0"/>
              <a:t>(error</a:t>
            </a:r>
            <a:r>
              <a:rPr lang="ko-KR" altLang="en-US" sz="1200" dirty="0" smtClean="0"/>
              <a:t> 수정</a:t>
            </a:r>
            <a:r>
              <a:rPr lang="en-US" altLang="ko-KR" sz="1200" dirty="0" smtClean="0"/>
              <a:t>)</a:t>
            </a:r>
          </a:p>
          <a:p>
            <a:endParaRPr lang="en-US" sz="1200" dirty="0"/>
          </a:p>
          <a:p>
            <a:r>
              <a:rPr lang="en-US" sz="1200" dirty="0" smtClean="0"/>
              <a:t>Ground truth</a:t>
            </a:r>
            <a:r>
              <a:rPr lang="ko-KR" altLang="en-US" sz="1200" dirty="0" smtClean="0"/>
              <a:t>에 </a:t>
            </a:r>
            <a:r>
              <a:rPr lang="en-US" altLang="ko-KR" sz="1200" dirty="0" smtClean="0"/>
              <a:t>set5 file</a:t>
            </a:r>
            <a:r>
              <a:rPr lang="ko-KR" altLang="en-US" sz="1200" dirty="0" smtClean="0"/>
              <a:t> 내의 </a:t>
            </a:r>
            <a:r>
              <a:rPr lang="en-US" altLang="ko-KR" sz="1200" dirty="0" err="1" smtClean="0"/>
              <a:t>img</a:t>
            </a:r>
            <a:r>
              <a:rPr lang="en-US" altLang="ko-KR" sz="1200" dirty="0" smtClean="0"/>
              <a:t> file</a:t>
            </a:r>
          </a:p>
          <a:p>
            <a:r>
              <a:rPr lang="en-US" sz="1200" dirty="0" err="1" smtClean="0"/>
              <a:t>Bicubic</a:t>
            </a:r>
            <a:r>
              <a:rPr lang="ko-KR" altLang="en-US" sz="1200" dirty="0" smtClean="0"/>
              <a:t>에 </a:t>
            </a:r>
            <a:r>
              <a:rPr lang="en-US" altLang="ko-KR" sz="1200" dirty="0" err="1" smtClean="0"/>
              <a:t>sclae</a:t>
            </a:r>
            <a:r>
              <a:rPr lang="en-US" altLang="ko-KR" sz="1200" dirty="0" smtClean="0"/>
              <a:t> image file</a:t>
            </a:r>
          </a:p>
          <a:p>
            <a:endParaRPr lang="en-US" altLang="ko-KR" sz="1200" dirty="0"/>
          </a:p>
          <a:p>
            <a:r>
              <a:rPr lang="ko-KR" altLang="en-US" sz="1200" dirty="0" smtClean="0"/>
              <a:t>이후 코드 </a:t>
            </a:r>
            <a:r>
              <a:rPr lang="en-US" altLang="ko-KR" sz="1200" dirty="0" err="1" smtClean="0"/>
              <a:t>eval.py</a:t>
            </a:r>
            <a:r>
              <a:rPr lang="ko-KR" altLang="en-US" sz="1200" dirty="0" smtClean="0"/>
              <a:t>와 동일</a:t>
            </a:r>
            <a:endParaRPr lang="en-US" altLang="ko-KR" sz="1200" dirty="0" smtClean="0"/>
          </a:p>
        </p:txBody>
      </p:sp>
      <p:sp>
        <p:nvSpPr>
          <p:cNvPr id="10" name="Rectangle 9"/>
          <p:cNvSpPr/>
          <p:nvPr/>
        </p:nvSpPr>
        <p:spPr>
          <a:xfrm>
            <a:off x="187670" y="6442502"/>
            <a:ext cx="319335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 smtClean="0"/>
              <a:t>Bibicu</a:t>
            </a:r>
            <a:r>
              <a:rPr lang="en-US" sz="1200" dirty="0" smtClean="0"/>
              <a:t>, ground truth, </a:t>
            </a:r>
            <a:r>
              <a:rPr lang="en-US" sz="1200" dirty="0" err="1" smtClean="0"/>
              <a:t>vdsr</a:t>
            </a:r>
            <a:r>
              <a:rPr lang="en-US" sz="1200" dirty="0" smtClean="0"/>
              <a:t> output </a:t>
            </a:r>
            <a:r>
              <a:rPr lang="ko-KR" altLang="en-US" sz="1200" dirty="0" smtClean="0"/>
              <a:t>사진 저장</a:t>
            </a:r>
            <a:endParaRPr lang="en-US" sz="1200" dirty="0"/>
          </a:p>
        </p:txBody>
      </p:sp>
      <p:sp>
        <p:nvSpPr>
          <p:cNvPr id="11" name="직사각형 10"/>
          <p:cNvSpPr/>
          <p:nvPr/>
        </p:nvSpPr>
        <p:spPr>
          <a:xfrm>
            <a:off x="764418" y="228625"/>
            <a:ext cx="4790993" cy="707886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r>
              <a:rPr lang="en-US" altLang="ko-KR" sz="2000" dirty="0" smtClean="0">
                <a:gradFill>
                  <a:gsLst>
                    <a:gs pos="0">
                      <a:srgbClr val="4472C4">
                        <a:lumMod val="75000"/>
                      </a:srgbClr>
                    </a:gs>
                    <a:gs pos="100000">
                      <a:srgbClr val="4472C4">
                        <a:lumMod val="75000"/>
                      </a:srgbClr>
                    </a:gs>
                  </a:gsLst>
                  <a:lin ang="5400000" scaled="0"/>
                </a:gradFill>
                <a:latin typeface="Noto Sans CJK KR Medium" pitchFamily="34" charset="-127"/>
                <a:ea typeface="Noto Sans CJK KR Medium" pitchFamily="34" charset="-127"/>
              </a:rPr>
              <a:t>VDSR</a:t>
            </a:r>
            <a:r>
              <a:rPr lang="ko-KR" altLang="en-US" sz="2000" dirty="0" smtClean="0">
                <a:gradFill>
                  <a:gsLst>
                    <a:gs pos="0">
                      <a:srgbClr val="4472C4">
                        <a:lumMod val="75000"/>
                      </a:srgbClr>
                    </a:gs>
                    <a:gs pos="100000">
                      <a:srgbClr val="4472C4">
                        <a:lumMod val="75000"/>
                      </a:srgbClr>
                    </a:gs>
                  </a:gsLst>
                  <a:lin ang="5400000" scaled="0"/>
                </a:gradFill>
                <a:latin typeface="Noto Sans CJK KR Medium" pitchFamily="34" charset="-127"/>
                <a:ea typeface="Noto Sans CJK KR Medium" pitchFamily="34" charset="-127"/>
              </a:rPr>
              <a:t> 코드</a:t>
            </a:r>
            <a:r>
              <a:rPr lang="en-US" altLang="ko-KR" sz="2000" dirty="0" smtClean="0">
                <a:gradFill>
                  <a:gsLst>
                    <a:gs pos="0">
                      <a:srgbClr val="4472C4">
                        <a:lumMod val="75000"/>
                      </a:srgbClr>
                    </a:gs>
                    <a:gs pos="100000">
                      <a:srgbClr val="4472C4">
                        <a:lumMod val="75000"/>
                      </a:srgbClr>
                    </a:gs>
                  </a:gsLst>
                  <a:lin ang="5400000" scaled="0"/>
                </a:gradFill>
                <a:latin typeface="Noto Sans CJK KR Medium" pitchFamily="34" charset="-127"/>
                <a:ea typeface="Noto Sans CJK KR Medium" pitchFamily="34" charset="-127"/>
              </a:rPr>
              <a:t> </a:t>
            </a:r>
            <a:r>
              <a:rPr lang="mr-IN" altLang="ko-KR" sz="2000" dirty="0" smtClean="0">
                <a:gradFill>
                  <a:gsLst>
                    <a:gs pos="0">
                      <a:srgbClr val="4472C4">
                        <a:lumMod val="75000"/>
                      </a:srgbClr>
                    </a:gs>
                    <a:gs pos="100000">
                      <a:srgbClr val="4472C4">
                        <a:lumMod val="75000"/>
                      </a:srgbClr>
                    </a:gs>
                  </a:gsLst>
                  <a:lin ang="5400000" scaled="0"/>
                </a:gradFill>
                <a:latin typeface="Noto Sans CJK KR Medium" pitchFamily="34" charset="-127"/>
                <a:ea typeface="Noto Sans CJK KR Medium" pitchFamily="34" charset="-127"/>
              </a:rPr>
              <a:t>–</a:t>
            </a:r>
            <a:r>
              <a:rPr lang="en-US" altLang="ko-KR" sz="2000" dirty="0" smtClean="0">
                <a:gradFill>
                  <a:gsLst>
                    <a:gs pos="0">
                      <a:srgbClr val="4472C4">
                        <a:lumMod val="75000"/>
                      </a:srgbClr>
                    </a:gs>
                    <a:gs pos="100000">
                      <a:srgbClr val="4472C4">
                        <a:lumMod val="75000"/>
                      </a:srgbClr>
                    </a:gs>
                  </a:gsLst>
                  <a:lin ang="5400000" scaled="0"/>
                </a:gradFill>
                <a:latin typeface="Noto Sans CJK KR Medium" pitchFamily="34" charset="-127"/>
                <a:ea typeface="Noto Sans CJK KR Medium" pitchFamily="34" charset="-127"/>
              </a:rPr>
              <a:t> </a:t>
            </a:r>
            <a:r>
              <a:rPr lang="en-US" altLang="ko-KR" sz="2000" dirty="0" err="1" smtClean="0">
                <a:gradFill>
                  <a:gsLst>
                    <a:gs pos="0">
                      <a:srgbClr val="4472C4">
                        <a:lumMod val="75000"/>
                      </a:srgbClr>
                    </a:gs>
                    <a:gs pos="100000">
                      <a:srgbClr val="4472C4">
                        <a:lumMod val="75000"/>
                      </a:srgbClr>
                    </a:gs>
                  </a:gsLst>
                  <a:lin ang="5400000" scaled="0"/>
                </a:gradFill>
                <a:latin typeface="Noto Sans CJK KR Medium" pitchFamily="34" charset="-127"/>
                <a:ea typeface="Noto Sans CJK KR Medium" pitchFamily="34" charset="-127"/>
              </a:rPr>
              <a:t>Pytorch</a:t>
            </a:r>
            <a:r>
              <a:rPr lang="en-US" altLang="ko-KR" sz="2000" dirty="0">
                <a:gradFill>
                  <a:gsLst>
                    <a:gs pos="0">
                      <a:srgbClr val="4472C4">
                        <a:lumMod val="75000"/>
                      </a:srgbClr>
                    </a:gs>
                    <a:gs pos="100000">
                      <a:srgbClr val="4472C4">
                        <a:lumMod val="75000"/>
                      </a:srgbClr>
                    </a:gs>
                  </a:gsLst>
                  <a:lin ang="5400000" scaled="0"/>
                </a:gradFill>
                <a:latin typeface="Noto Sans CJK KR Medium" pitchFamily="34" charset="-127"/>
                <a:ea typeface="Noto Sans CJK KR Medium" pitchFamily="34" charset="-127"/>
              </a:rPr>
              <a:t>	</a:t>
            </a:r>
            <a:endParaRPr lang="en-US" altLang="ko-KR" sz="2000" dirty="0" smtClean="0">
              <a:gradFill>
                <a:gsLst>
                  <a:gs pos="0">
                    <a:srgbClr val="4472C4">
                      <a:lumMod val="75000"/>
                    </a:srgbClr>
                  </a:gs>
                  <a:gs pos="100000">
                    <a:srgbClr val="4472C4">
                      <a:lumMod val="75000"/>
                    </a:srgbClr>
                  </a:gs>
                </a:gsLst>
                <a:lin ang="5400000" scaled="0"/>
              </a:gradFill>
              <a:latin typeface="Noto Sans CJK KR Medium" pitchFamily="34" charset="-127"/>
              <a:ea typeface="Noto Sans CJK KR Medium" pitchFamily="34" charset="-127"/>
            </a:endParaRPr>
          </a:p>
          <a:p>
            <a:r>
              <a:rPr lang="en-US" altLang="ko-KR" sz="2000" dirty="0">
                <a:gradFill>
                  <a:gsLst>
                    <a:gs pos="0">
                      <a:srgbClr val="4472C4">
                        <a:lumMod val="75000"/>
                      </a:srgbClr>
                    </a:gs>
                    <a:gs pos="100000">
                      <a:srgbClr val="4472C4">
                        <a:lumMod val="75000"/>
                      </a:srgbClr>
                    </a:gs>
                  </a:gsLst>
                  <a:lin ang="5400000" scaled="0"/>
                </a:gradFill>
                <a:latin typeface="Noto Sans CJK KR Medium" pitchFamily="34" charset="-127"/>
                <a:ea typeface="Noto Sans CJK KR Medium" pitchFamily="34" charset="-127"/>
              </a:rPr>
              <a:t>	</a:t>
            </a:r>
            <a:r>
              <a:rPr lang="mr-IN" altLang="ko-KR" sz="2000" dirty="0" smtClean="0">
                <a:gradFill>
                  <a:gsLst>
                    <a:gs pos="0">
                      <a:srgbClr val="4472C4">
                        <a:lumMod val="75000"/>
                      </a:srgbClr>
                    </a:gs>
                    <a:gs pos="100000">
                      <a:srgbClr val="4472C4">
                        <a:lumMod val="75000"/>
                      </a:srgbClr>
                    </a:gs>
                  </a:gsLst>
                  <a:lin ang="5400000" scaled="0"/>
                </a:gradFill>
                <a:latin typeface="Noto Sans CJK KR Medium" pitchFamily="34" charset="-127"/>
                <a:ea typeface="Noto Sans CJK KR Medium" pitchFamily="34" charset="-127"/>
              </a:rPr>
              <a:t>–</a:t>
            </a:r>
            <a:r>
              <a:rPr lang="en-US" altLang="ko-KR" sz="2000" dirty="0" err="1" smtClean="0">
                <a:gradFill>
                  <a:gsLst>
                    <a:gs pos="0">
                      <a:srgbClr val="4472C4">
                        <a:lumMod val="75000"/>
                      </a:srgbClr>
                    </a:gs>
                    <a:gs pos="100000">
                      <a:srgbClr val="4472C4">
                        <a:lumMod val="75000"/>
                      </a:srgbClr>
                    </a:gs>
                  </a:gsLst>
                  <a:lin ang="5400000" scaled="0"/>
                </a:gradFill>
                <a:latin typeface="Noto Sans CJK KR Medium" pitchFamily="34" charset="-127"/>
                <a:ea typeface="Noto Sans CJK KR Medium" pitchFamily="34" charset="-127"/>
              </a:rPr>
              <a:t>demo.py</a:t>
            </a:r>
            <a:endParaRPr lang="en-US" altLang="ko-KR" sz="2000" dirty="0" smtClean="0">
              <a:gradFill>
                <a:gsLst>
                  <a:gs pos="0">
                    <a:srgbClr val="4472C4">
                      <a:lumMod val="75000"/>
                    </a:srgbClr>
                  </a:gs>
                  <a:gs pos="100000">
                    <a:srgbClr val="4472C4">
                      <a:lumMod val="75000"/>
                    </a:srgbClr>
                  </a:gs>
                </a:gsLst>
                <a:lin ang="5400000" scaled="0"/>
              </a:gradFill>
              <a:latin typeface="Noto Sans CJK KR Medium" pitchFamily="34" charset="-127"/>
              <a:ea typeface="Noto Sans CJK KR Mediu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287542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타원 16"/>
          <p:cNvSpPr/>
          <p:nvPr/>
        </p:nvSpPr>
        <p:spPr>
          <a:xfrm>
            <a:off x="531939" y="316300"/>
            <a:ext cx="201754" cy="20175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타원 11"/>
          <p:cNvSpPr/>
          <p:nvPr/>
        </p:nvSpPr>
        <p:spPr>
          <a:xfrm>
            <a:off x="418368" y="316301"/>
            <a:ext cx="201754" cy="20175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타원 2"/>
          <p:cNvSpPr/>
          <p:nvPr/>
        </p:nvSpPr>
        <p:spPr>
          <a:xfrm>
            <a:off x="317491" y="319177"/>
            <a:ext cx="201754" cy="201754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764418" y="228625"/>
            <a:ext cx="4790993" cy="400110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r>
              <a:rPr lang="ko-KR" altLang="en-US" sz="2000" dirty="0" smtClean="0">
                <a:gradFill>
                  <a:gsLst>
                    <a:gs pos="0">
                      <a:srgbClr val="4472C4">
                        <a:lumMod val="75000"/>
                      </a:srgbClr>
                    </a:gs>
                    <a:gs pos="100000">
                      <a:srgbClr val="4472C4">
                        <a:lumMod val="75000"/>
                      </a:srgbClr>
                    </a:gs>
                  </a:gsLst>
                  <a:lin ang="5400000" scaled="0"/>
                </a:gradFill>
                <a:latin typeface="Noto Sans CJK KR Medium" pitchFamily="34" charset="-127"/>
                <a:ea typeface="Noto Sans CJK KR Medium" pitchFamily="34" charset="-127"/>
              </a:rPr>
              <a:t>앞으로 할일 정리</a:t>
            </a:r>
            <a:endParaRPr lang="en-US" altLang="ko-KR" sz="2000" dirty="0" smtClean="0">
              <a:gradFill>
                <a:gsLst>
                  <a:gs pos="0">
                    <a:srgbClr val="4472C4">
                      <a:lumMod val="75000"/>
                    </a:srgbClr>
                  </a:gs>
                  <a:gs pos="100000">
                    <a:srgbClr val="4472C4">
                      <a:lumMod val="75000"/>
                    </a:srgbClr>
                  </a:gs>
                </a:gsLst>
                <a:lin ang="5400000" scaled="0"/>
              </a:gradFill>
              <a:latin typeface="Noto Sans CJK KR Medium" pitchFamily="34" charset="-127"/>
              <a:ea typeface="Noto Sans CJK KR Medium" pitchFamily="34" charset="-127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19245" y="1191629"/>
            <a:ext cx="885053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 smtClean="0"/>
              <a:t>VDSR</a:t>
            </a:r>
            <a:r>
              <a:rPr lang="ko-KR" altLang="en-US" sz="1200" dirty="0" smtClean="0"/>
              <a:t>이해를 마쳤고</a:t>
            </a:r>
            <a:r>
              <a:rPr lang="en-US" altLang="ko-KR" sz="1200" dirty="0" smtClean="0"/>
              <a:t>,</a:t>
            </a:r>
            <a:r>
              <a:rPr lang="ko-KR" altLang="en-US" sz="1200" dirty="0" smtClean="0"/>
              <a:t> 아직 데이터셋이 주어지지 않아 인터넷에서 위성 영상을 찾아 </a:t>
            </a:r>
            <a:r>
              <a:rPr lang="en-US" altLang="ko-KR" sz="1200" dirty="0" smtClean="0"/>
              <a:t>VDSR</a:t>
            </a:r>
            <a:r>
              <a:rPr lang="ko-KR" altLang="en-US" sz="1200" dirty="0" smtClean="0"/>
              <a:t>을 찾아보려 하다가</a:t>
            </a:r>
            <a:r>
              <a:rPr lang="en-US" altLang="ko-KR" sz="1200" dirty="0" smtClean="0"/>
              <a:t>,</a:t>
            </a:r>
          </a:p>
          <a:p>
            <a:r>
              <a:rPr lang="ko-KR" altLang="en-US" sz="1200" dirty="0" smtClean="0"/>
              <a:t>일단 학교 인턴 신청서에 나와있는 주차별 목표에 대해서 정리하고 앞으로 무엇을 해야할지에 대해 생각해보았습니다</a:t>
            </a:r>
            <a:r>
              <a:rPr lang="en-US" altLang="ko-KR" sz="1200" dirty="0" smtClean="0"/>
              <a:t>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85323"/>
            <a:ext cx="4950017" cy="175864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t="33937"/>
          <a:stretch/>
        </p:blipFill>
        <p:spPr>
          <a:xfrm>
            <a:off x="4950018" y="1985322"/>
            <a:ext cx="4958976" cy="343575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b="66497"/>
          <a:stretch/>
        </p:blipFill>
        <p:spPr>
          <a:xfrm>
            <a:off x="0" y="3727410"/>
            <a:ext cx="4820356" cy="1693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5091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타원 16"/>
          <p:cNvSpPr/>
          <p:nvPr/>
        </p:nvSpPr>
        <p:spPr>
          <a:xfrm>
            <a:off x="531939" y="316300"/>
            <a:ext cx="201754" cy="20175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타원 11"/>
          <p:cNvSpPr/>
          <p:nvPr/>
        </p:nvSpPr>
        <p:spPr>
          <a:xfrm>
            <a:off x="418368" y="316301"/>
            <a:ext cx="201754" cy="20175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타원 2"/>
          <p:cNvSpPr/>
          <p:nvPr/>
        </p:nvSpPr>
        <p:spPr>
          <a:xfrm>
            <a:off x="317491" y="319177"/>
            <a:ext cx="201754" cy="201754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764418" y="228625"/>
            <a:ext cx="4790993" cy="400110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r>
              <a:rPr lang="ko-KR" altLang="en-US" sz="2000" dirty="0" smtClean="0">
                <a:gradFill>
                  <a:gsLst>
                    <a:gs pos="0">
                      <a:srgbClr val="4472C4">
                        <a:lumMod val="75000"/>
                      </a:srgbClr>
                    </a:gs>
                    <a:gs pos="100000">
                      <a:srgbClr val="4472C4">
                        <a:lumMod val="75000"/>
                      </a:srgbClr>
                    </a:gs>
                  </a:gsLst>
                  <a:lin ang="5400000" scaled="0"/>
                </a:gradFill>
                <a:latin typeface="Noto Sans CJK KR Medium" pitchFamily="34" charset="-127"/>
                <a:ea typeface="Noto Sans CJK KR Medium" pitchFamily="34" charset="-127"/>
              </a:rPr>
              <a:t>앞으로 할일 정리</a:t>
            </a:r>
            <a:endParaRPr lang="en-US" altLang="ko-KR" sz="2000" dirty="0" smtClean="0">
              <a:gradFill>
                <a:gsLst>
                  <a:gs pos="0">
                    <a:srgbClr val="4472C4">
                      <a:lumMod val="75000"/>
                    </a:srgbClr>
                  </a:gs>
                  <a:gs pos="100000">
                    <a:srgbClr val="4472C4">
                      <a:lumMod val="75000"/>
                    </a:srgbClr>
                  </a:gs>
                </a:gsLst>
                <a:lin ang="5400000" scaled="0"/>
              </a:gradFill>
              <a:latin typeface="Noto Sans CJK KR Medium" pitchFamily="34" charset="-127"/>
              <a:ea typeface="Noto Sans CJK KR Medium" pitchFamily="34" charset="-127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17491" y="1090512"/>
            <a:ext cx="9422170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 smtClean="0"/>
              <a:t>1</a:t>
            </a:r>
            <a:r>
              <a:rPr lang="ko-KR" altLang="en-US" sz="1200" dirty="0" smtClean="0"/>
              <a:t>주차 </a:t>
            </a:r>
            <a:r>
              <a:rPr lang="en-US" altLang="ko-KR" sz="1200" dirty="0" smtClean="0"/>
              <a:t>:</a:t>
            </a:r>
            <a:r>
              <a:rPr lang="ko-KR" altLang="en-US" sz="1200" dirty="0" smtClean="0"/>
              <a:t> </a:t>
            </a:r>
            <a:r>
              <a:rPr lang="en-US" altLang="ko-KR" sz="1200" strike="sngStrike" dirty="0" smtClean="0"/>
              <a:t>super resolution</a:t>
            </a:r>
            <a:r>
              <a:rPr lang="ko-KR" altLang="en-US" sz="1200" strike="sngStrike" dirty="0" smtClean="0"/>
              <a:t> 문제 숙지 및 딥러닝 환경 구축 완료 </a:t>
            </a:r>
            <a:r>
              <a:rPr lang="en-US" altLang="ko-KR" sz="1200" strike="sngStrike" dirty="0" smtClean="0"/>
              <a:t>(</a:t>
            </a:r>
            <a:r>
              <a:rPr lang="ko-KR" altLang="en-US" sz="1200" strike="sngStrike" dirty="0" smtClean="0"/>
              <a:t> </a:t>
            </a:r>
            <a:r>
              <a:rPr lang="en-US" altLang="ko-KR" sz="1200" strike="sngStrike" dirty="0" err="1" smtClean="0"/>
              <a:t>Colab</a:t>
            </a:r>
            <a:r>
              <a:rPr lang="ko-KR" altLang="en-US" sz="1200" strike="sngStrike" dirty="0" smtClean="0"/>
              <a:t> 사용 </a:t>
            </a:r>
            <a:r>
              <a:rPr lang="en-US" altLang="ko-KR" sz="1200" strike="sngStrike" dirty="0" smtClean="0"/>
              <a:t>)</a:t>
            </a:r>
          </a:p>
          <a:p>
            <a:endParaRPr lang="en-US" altLang="ko-KR" sz="1200" dirty="0" smtClean="0"/>
          </a:p>
          <a:p>
            <a:endParaRPr lang="en-US" altLang="ko-KR" sz="1200" dirty="0" smtClean="0"/>
          </a:p>
          <a:p>
            <a:endParaRPr lang="en-US" altLang="ko-KR" sz="1200" dirty="0" smtClean="0"/>
          </a:p>
          <a:p>
            <a:r>
              <a:rPr lang="en-US" altLang="ko-KR" sz="1200" dirty="0" smtClean="0"/>
              <a:t>2</a:t>
            </a:r>
            <a:r>
              <a:rPr lang="ko-KR" altLang="en-US" sz="1200" dirty="0" smtClean="0"/>
              <a:t>주차 </a:t>
            </a:r>
            <a:r>
              <a:rPr lang="en-US" altLang="ko-KR" sz="1200" dirty="0" smtClean="0"/>
              <a:t>: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Receptive fields, Loss of spatial resolution, </a:t>
            </a:r>
          </a:p>
          <a:p>
            <a:r>
              <a:rPr lang="en-US" altLang="ko-KR" sz="1200" dirty="0"/>
              <a:t>	</a:t>
            </a:r>
            <a:r>
              <a:rPr lang="en-US" altLang="ko-KR" sz="1200" dirty="0" smtClean="0"/>
              <a:t>Multi-frame Super-Resolution, Reconstruction-Based, </a:t>
            </a:r>
          </a:p>
          <a:p>
            <a:r>
              <a:rPr lang="en-US" altLang="ko-KR" sz="1200" dirty="0"/>
              <a:t>	</a:t>
            </a:r>
            <a:r>
              <a:rPr lang="en-US" altLang="ko-KR" sz="1200" dirty="0" smtClean="0"/>
              <a:t>Exemplar-Based, Preserve edge information</a:t>
            </a:r>
            <a:r>
              <a:rPr lang="ko-KR" altLang="en-US" sz="1200" dirty="0" smtClean="0"/>
              <a:t>에 대한 공부 필요</a:t>
            </a:r>
            <a:endParaRPr lang="en-US" altLang="ko-KR" sz="1200" dirty="0" smtClean="0"/>
          </a:p>
          <a:p>
            <a:endParaRPr lang="en-US" altLang="ko-KR" sz="1200" dirty="0" smtClean="0"/>
          </a:p>
          <a:p>
            <a:endParaRPr lang="en-US" altLang="ko-KR" sz="1200" dirty="0" smtClean="0"/>
          </a:p>
          <a:p>
            <a:endParaRPr lang="en-US" altLang="ko-KR" sz="1200" dirty="0"/>
          </a:p>
          <a:p>
            <a:r>
              <a:rPr lang="en-US" altLang="ko-KR" sz="1200" dirty="0" smtClean="0"/>
              <a:t>3</a:t>
            </a:r>
            <a:r>
              <a:rPr lang="ko-KR" altLang="en-US" sz="1200" dirty="0" smtClean="0"/>
              <a:t>주차 </a:t>
            </a:r>
            <a:r>
              <a:rPr lang="en-US" altLang="ko-KR" sz="1200" dirty="0" smtClean="0"/>
              <a:t>:</a:t>
            </a:r>
            <a:r>
              <a:rPr lang="ko-KR" altLang="en-US" sz="1200" dirty="0" smtClean="0"/>
              <a:t> </a:t>
            </a:r>
            <a:r>
              <a:rPr lang="en-US" altLang="ko-KR" sz="1200" strike="sngStrike" dirty="0" smtClean="0"/>
              <a:t>CNN</a:t>
            </a:r>
            <a:r>
              <a:rPr lang="ko-KR" altLang="en-US" sz="1200" strike="sngStrike" dirty="0" smtClean="0"/>
              <a:t>기반 </a:t>
            </a:r>
            <a:r>
              <a:rPr lang="en-US" altLang="ko-KR" sz="1200" strike="sngStrike" dirty="0" smtClean="0"/>
              <a:t>SR ( SISR, SRCNN</a:t>
            </a:r>
            <a:r>
              <a:rPr lang="ko-KR" altLang="en-US" sz="1200" strike="sngStrike" dirty="0" smtClean="0"/>
              <a:t> </a:t>
            </a:r>
            <a:r>
              <a:rPr lang="en-US" altLang="ko-KR" sz="1200" strike="sngStrike" dirty="0" smtClean="0"/>
              <a:t>)</a:t>
            </a:r>
            <a:r>
              <a:rPr lang="ko-KR" altLang="en-US" sz="1200" strike="sngStrike" dirty="0" smtClean="0"/>
              <a:t> 이해 완료</a:t>
            </a:r>
            <a:r>
              <a:rPr lang="en-US" altLang="ko-KR" sz="1200" strike="sngStrike" dirty="0" smtClean="0"/>
              <a:t>,</a:t>
            </a:r>
            <a:r>
              <a:rPr lang="ko-KR" altLang="en-US" sz="1200" strike="sngStrike" dirty="0" smtClean="0"/>
              <a:t> </a:t>
            </a:r>
            <a:endParaRPr lang="en-US" altLang="ko-KR" sz="1200" strike="sngStrike" dirty="0" smtClean="0"/>
          </a:p>
          <a:p>
            <a:r>
              <a:rPr lang="en-US" altLang="ko-KR" sz="1200" dirty="0"/>
              <a:t>	</a:t>
            </a:r>
            <a:r>
              <a:rPr lang="en-US" altLang="ko-KR" sz="1200" dirty="0" smtClean="0"/>
              <a:t>single CNN for multi-scale factor super-resolution </a:t>
            </a:r>
            <a:r>
              <a:rPr lang="ko-KR" altLang="en-US" sz="1200" dirty="0" smtClean="0"/>
              <a:t>공부 필요</a:t>
            </a:r>
            <a:endParaRPr lang="en-US" altLang="ko-KR" sz="1200" dirty="0" smtClean="0"/>
          </a:p>
          <a:p>
            <a:endParaRPr lang="en-US" altLang="ko-KR" sz="1200" dirty="0" smtClean="0"/>
          </a:p>
          <a:p>
            <a:endParaRPr lang="en-US" altLang="ko-KR" sz="1200" dirty="0" smtClean="0"/>
          </a:p>
          <a:p>
            <a:endParaRPr lang="en-US" altLang="ko-KR" sz="1200" dirty="0"/>
          </a:p>
          <a:p>
            <a:r>
              <a:rPr lang="en-US" altLang="ko-KR" sz="1200" dirty="0" smtClean="0"/>
              <a:t>4</a:t>
            </a:r>
            <a:r>
              <a:rPr lang="ko-KR" altLang="en-US" sz="1200" dirty="0" smtClean="0"/>
              <a:t>주차 </a:t>
            </a:r>
            <a:r>
              <a:rPr lang="en-US" altLang="ko-KR" sz="1200" dirty="0" smtClean="0"/>
              <a:t>:</a:t>
            </a:r>
            <a:r>
              <a:rPr lang="ko-KR" altLang="en-US" sz="1200" dirty="0" smtClean="0"/>
              <a:t> </a:t>
            </a:r>
            <a:r>
              <a:rPr lang="en-US" altLang="ko-KR" sz="1200" strike="sngStrike" dirty="0" smtClean="0"/>
              <a:t>VDSR</a:t>
            </a:r>
            <a:r>
              <a:rPr lang="ko-KR" altLang="en-US" sz="1200" strike="sngStrike" dirty="0" smtClean="0"/>
              <a:t> 기반 </a:t>
            </a:r>
            <a:r>
              <a:rPr lang="en-US" altLang="ko-KR" sz="1200" strike="sngStrike" dirty="0" smtClean="0"/>
              <a:t>Image super resolution</a:t>
            </a:r>
            <a:r>
              <a:rPr lang="ko-KR" altLang="en-US" sz="1200" strike="sngStrike" dirty="0" smtClean="0"/>
              <a:t>알고리즘 구현 완료</a:t>
            </a:r>
            <a:r>
              <a:rPr lang="en-US" altLang="ko-KR" sz="1200" dirty="0" smtClean="0"/>
              <a:t>.</a:t>
            </a:r>
            <a:r>
              <a:rPr lang="ko-KR" altLang="en-US" sz="1200" dirty="0" smtClean="0"/>
              <a:t> 성능을 향상시키지는 않았음</a:t>
            </a:r>
            <a:endParaRPr lang="en-US" altLang="ko-KR" sz="1200" dirty="0" smtClean="0"/>
          </a:p>
          <a:p>
            <a:endParaRPr lang="en-US" altLang="ko-KR" sz="1200" dirty="0" smtClean="0"/>
          </a:p>
          <a:p>
            <a:endParaRPr lang="en-US" altLang="ko-KR" sz="1200" dirty="0" smtClean="0"/>
          </a:p>
          <a:p>
            <a:endParaRPr lang="en-US" altLang="ko-KR" sz="1200" dirty="0"/>
          </a:p>
          <a:p>
            <a:r>
              <a:rPr lang="en-US" altLang="ko-KR" sz="1200" dirty="0" smtClean="0"/>
              <a:t>5</a:t>
            </a:r>
            <a:r>
              <a:rPr lang="ko-KR" altLang="en-US" sz="1200" dirty="0" smtClean="0"/>
              <a:t>주차 </a:t>
            </a:r>
            <a:r>
              <a:rPr lang="en-US" altLang="ko-KR" sz="1200" dirty="0" smtClean="0"/>
              <a:t>: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GAN</a:t>
            </a:r>
            <a:r>
              <a:rPr lang="ko-KR" altLang="en-US" sz="1200" dirty="0" smtClean="0"/>
              <a:t>기반 </a:t>
            </a:r>
            <a:r>
              <a:rPr lang="en-US" altLang="ko-KR" sz="1200" dirty="0" smtClean="0"/>
              <a:t>SR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(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SRGAN ),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Residual in Residual, residual </a:t>
            </a:r>
            <a:r>
              <a:rPr lang="en-US" altLang="ko-KR" sz="1200" dirty="0" err="1" smtClean="0"/>
              <a:t>Channer</a:t>
            </a:r>
            <a:r>
              <a:rPr lang="en-US" altLang="ko-KR" sz="1200" dirty="0" smtClean="0"/>
              <a:t> Attention Block, Fast and accurate Image SR</a:t>
            </a:r>
            <a:r>
              <a:rPr lang="ko-KR" altLang="en-US" sz="1200" dirty="0" smtClean="0"/>
              <a:t> 공부 필요</a:t>
            </a:r>
            <a:r>
              <a:rPr lang="en-US" altLang="ko-KR" sz="1200" dirty="0" smtClean="0"/>
              <a:t>,</a:t>
            </a:r>
            <a:r>
              <a:rPr lang="ko-KR" altLang="en-US" sz="1200" dirty="0" smtClean="0"/>
              <a:t> </a:t>
            </a:r>
            <a:endParaRPr lang="en-US" altLang="ko-KR" sz="1200" dirty="0" smtClean="0"/>
          </a:p>
          <a:p>
            <a:r>
              <a:rPr lang="en-US" altLang="ko-KR" sz="1200" dirty="0"/>
              <a:t>	</a:t>
            </a:r>
            <a:r>
              <a:rPr lang="en-US" altLang="ko-KR" sz="1200" strike="sngStrike" dirty="0" smtClean="0"/>
              <a:t>VDSR</a:t>
            </a:r>
            <a:r>
              <a:rPr lang="ko-KR" altLang="en-US" sz="1200" strike="sngStrike" dirty="0" smtClean="0"/>
              <a:t>공부 완료</a:t>
            </a:r>
            <a:endParaRPr lang="en-US" altLang="ko-KR" sz="1200" strike="sngStrike" dirty="0" smtClean="0"/>
          </a:p>
          <a:p>
            <a:endParaRPr lang="en-US" altLang="ko-KR" sz="1200" dirty="0" smtClean="0"/>
          </a:p>
          <a:p>
            <a:endParaRPr lang="en-US" altLang="ko-KR" sz="1200" dirty="0" smtClean="0"/>
          </a:p>
          <a:p>
            <a:endParaRPr lang="en-US" altLang="ko-KR" sz="1200" dirty="0"/>
          </a:p>
          <a:p>
            <a:r>
              <a:rPr lang="en-US" altLang="ko-KR" sz="1200" dirty="0" smtClean="0"/>
              <a:t>6~8</a:t>
            </a:r>
            <a:r>
              <a:rPr lang="ko-KR" altLang="en-US" sz="1200" dirty="0" smtClean="0"/>
              <a:t>주차 </a:t>
            </a:r>
            <a:r>
              <a:rPr lang="en-US" altLang="ko-KR" sz="1200" dirty="0" smtClean="0"/>
              <a:t>:</a:t>
            </a:r>
            <a:r>
              <a:rPr lang="ko-KR" altLang="en-US" sz="1200" dirty="0" smtClean="0"/>
              <a:t> 위 공부들 완료 후 생각</a:t>
            </a:r>
            <a:endParaRPr lang="en-US" altLang="ko-KR" sz="1200" dirty="0" smtClean="0"/>
          </a:p>
          <a:p>
            <a:endParaRPr lang="en-US" altLang="ko-KR" sz="1200" dirty="0" smtClean="0"/>
          </a:p>
        </p:txBody>
      </p:sp>
    </p:spTree>
    <p:extLst>
      <p:ext uri="{BB962C8B-B14F-4D97-AF65-F5344CB8AC3E}">
        <p14:creationId xmlns:p14="http://schemas.microsoft.com/office/powerpoint/2010/main" val="14517250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타원 16"/>
          <p:cNvSpPr/>
          <p:nvPr/>
        </p:nvSpPr>
        <p:spPr>
          <a:xfrm>
            <a:off x="531939" y="316300"/>
            <a:ext cx="201754" cy="20175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타원 11"/>
          <p:cNvSpPr/>
          <p:nvPr/>
        </p:nvSpPr>
        <p:spPr>
          <a:xfrm>
            <a:off x="418368" y="316301"/>
            <a:ext cx="201754" cy="20175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타원 2"/>
          <p:cNvSpPr/>
          <p:nvPr/>
        </p:nvSpPr>
        <p:spPr>
          <a:xfrm>
            <a:off x="317491" y="319177"/>
            <a:ext cx="201754" cy="201754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t="9330"/>
          <a:stretch/>
        </p:blipFill>
        <p:spPr>
          <a:xfrm>
            <a:off x="764418" y="2200575"/>
            <a:ext cx="6358871" cy="3721854"/>
          </a:xfrm>
          <a:prstGeom prst="rect">
            <a:avLst/>
          </a:prstGeom>
        </p:spPr>
      </p:pic>
      <p:sp>
        <p:nvSpPr>
          <p:cNvPr id="13" name="직사각형 10"/>
          <p:cNvSpPr/>
          <p:nvPr/>
        </p:nvSpPr>
        <p:spPr>
          <a:xfrm>
            <a:off x="764418" y="228625"/>
            <a:ext cx="4790993" cy="400110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r>
              <a:rPr lang="en-US" altLang="ko-KR" sz="2000" dirty="0" smtClean="0">
                <a:gradFill>
                  <a:gsLst>
                    <a:gs pos="0">
                      <a:srgbClr val="4472C4">
                        <a:lumMod val="75000"/>
                      </a:srgbClr>
                    </a:gs>
                    <a:gs pos="100000">
                      <a:srgbClr val="4472C4">
                        <a:lumMod val="75000"/>
                      </a:srgbClr>
                    </a:gs>
                  </a:gsLst>
                  <a:lin ang="5400000" scaled="0"/>
                </a:gradFill>
                <a:latin typeface="Noto Sans CJK KR Medium" pitchFamily="34" charset="-127"/>
                <a:ea typeface="Noto Sans CJK KR Medium" pitchFamily="34" charset="-127"/>
              </a:rPr>
              <a:t>Study	- receptive field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18368" y="1276155"/>
            <a:ext cx="670492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 smtClean="0"/>
              <a:t>어떤 출력 레이어의 뉴런 하나에 영향을 미치는 입력 뉴런들의 공간 크기</a:t>
            </a:r>
            <a:r>
              <a:rPr lang="en-US" altLang="ko-KR" sz="1200" dirty="0" smtClean="0"/>
              <a:t>.</a:t>
            </a:r>
            <a:r>
              <a:rPr lang="ko-KR" altLang="en-US" sz="1200" dirty="0" smtClean="0"/>
              <a:t> 즉 가중치</a:t>
            </a:r>
            <a:r>
              <a:rPr lang="en-US" altLang="ko-KR" sz="1200" dirty="0" smtClean="0"/>
              <a:t>(filter)</a:t>
            </a:r>
            <a:r>
              <a:rPr lang="ko-KR" altLang="en-US" sz="1200" dirty="0" smtClean="0"/>
              <a:t>의 크기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701750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타원 16"/>
          <p:cNvSpPr/>
          <p:nvPr/>
        </p:nvSpPr>
        <p:spPr>
          <a:xfrm>
            <a:off x="531939" y="316300"/>
            <a:ext cx="201754" cy="20175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타원 11"/>
          <p:cNvSpPr/>
          <p:nvPr/>
        </p:nvSpPr>
        <p:spPr>
          <a:xfrm>
            <a:off x="418368" y="316301"/>
            <a:ext cx="201754" cy="20175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타원 2"/>
          <p:cNvSpPr/>
          <p:nvPr/>
        </p:nvSpPr>
        <p:spPr>
          <a:xfrm>
            <a:off x="317491" y="319177"/>
            <a:ext cx="201754" cy="201754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" name="직사각형 10"/>
          <p:cNvSpPr/>
          <p:nvPr/>
        </p:nvSpPr>
        <p:spPr>
          <a:xfrm>
            <a:off x="764418" y="228625"/>
            <a:ext cx="4790993" cy="400110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r>
              <a:rPr lang="en-US" altLang="ko-KR" sz="2000" dirty="0" smtClean="0">
                <a:gradFill>
                  <a:gsLst>
                    <a:gs pos="0">
                      <a:srgbClr val="4472C4">
                        <a:lumMod val="75000"/>
                      </a:srgbClr>
                    </a:gs>
                    <a:gs pos="100000">
                      <a:srgbClr val="4472C4">
                        <a:lumMod val="75000"/>
                      </a:srgbClr>
                    </a:gs>
                  </a:gsLst>
                  <a:lin ang="5400000" scaled="0"/>
                </a:gradFill>
                <a:latin typeface="Noto Sans CJK KR Medium" pitchFamily="34" charset="-127"/>
                <a:ea typeface="Noto Sans CJK KR Medium" pitchFamily="34" charset="-127"/>
              </a:rPr>
              <a:t>Study	- Loss of spatial resolution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18368" y="1276155"/>
            <a:ext cx="670492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 smtClean="0"/>
              <a:t>Spatial Resolution : </a:t>
            </a:r>
            <a:r>
              <a:rPr lang="ko-KR" altLang="en-US" sz="1200" dirty="0" smtClean="0"/>
              <a:t>영상</a:t>
            </a:r>
            <a:r>
              <a:rPr lang="en-US" altLang="ko-KR" sz="1200" dirty="0" smtClean="0"/>
              <a:t>/</a:t>
            </a:r>
            <a:r>
              <a:rPr lang="ko-KR" altLang="en-US" sz="1200" dirty="0" smtClean="0"/>
              <a:t>이미지를 공간영역상에서 얼마나 자세하게 표현할 수 있는가의 척도</a:t>
            </a:r>
            <a:endParaRPr lang="en-US" altLang="ko-KR" sz="1200" dirty="0" smtClean="0"/>
          </a:p>
        </p:txBody>
      </p:sp>
      <p:sp>
        <p:nvSpPr>
          <p:cNvPr id="10" name="Rectangle 9"/>
          <p:cNvSpPr/>
          <p:nvPr/>
        </p:nvSpPr>
        <p:spPr>
          <a:xfrm>
            <a:off x="418367" y="1785075"/>
            <a:ext cx="670492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 smtClean="0"/>
              <a:t>Loss</a:t>
            </a:r>
            <a:r>
              <a:rPr lang="ko-KR" altLang="en-US" sz="1200" dirty="0" smtClean="0"/>
              <a:t>들</a:t>
            </a:r>
            <a:endParaRPr lang="en-US" altLang="ko-KR" sz="1200" dirty="0" smtClean="0"/>
          </a:p>
          <a:p>
            <a:pPr marL="228600" indent="-228600">
              <a:buFont typeface="+mj-lt"/>
              <a:buAutoNum type="arabicPeriod"/>
            </a:pPr>
            <a:r>
              <a:rPr lang="en-US" altLang="ko-KR" sz="1200" dirty="0" smtClean="0"/>
              <a:t>Pixel Discretization :</a:t>
            </a:r>
            <a:r>
              <a:rPr lang="ko-KR" altLang="en-US" sz="1200" dirty="0" smtClean="0"/>
              <a:t> 픽셀 이산화 </a:t>
            </a:r>
            <a:r>
              <a:rPr lang="en-US" altLang="ko-KR" sz="1200" dirty="0" smtClean="0"/>
              <a:t>(</a:t>
            </a:r>
            <a:r>
              <a:rPr lang="ko-KR" altLang="en-US" sz="1200" dirty="0" smtClean="0"/>
              <a:t> 해상도 </a:t>
            </a:r>
            <a:r>
              <a:rPr lang="en-US" altLang="ko-KR" sz="1200" dirty="0" smtClean="0"/>
              <a:t>)</a:t>
            </a:r>
          </a:p>
          <a:p>
            <a:pPr marL="228600" indent="-228600">
              <a:buFont typeface="+mj-lt"/>
              <a:buAutoNum type="arabicPeriod"/>
            </a:pPr>
            <a:r>
              <a:rPr lang="en-US" altLang="ko-KR" sz="1200" dirty="0" smtClean="0"/>
              <a:t>Optical Distortions : </a:t>
            </a:r>
            <a:r>
              <a:rPr lang="ko-KR" altLang="en-US" sz="1200" dirty="0" smtClean="0"/>
              <a:t>왜곡</a:t>
            </a:r>
            <a:endParaRPr lang="en-US" altLang="ko-KR" sz="1200" dirty="0"/>
          </a:p>
          <a:p>
            <a:pPr marL="228600" indent="-228600">
              <a:buFont typeface="+mj-lt"/>
              <a:buAutoNum type="arabicPeriod"/>
            </a:pPr>
            <a:r>
              <a:rPr lang="en-US" altLang="ko-KR" sz="1200" dirty="0" smtClean="0"/>
              <a:t>Motion Blur</a:t>
            </a:r>
            <a:r>
              <a:rPr lang="en-US" altLang="ko-KR" sz="1200" dirty="0"/>
              <a:t> </a:t>
            </a:r>
            <a:r>
              <a:rPr lang="en-US" altLang="ko-KR" sz="1200" dirty="0" smtClean="0"/>
              <a:t>:</a:t>
            </a:r>
            <a:r>
              <a:rPr lang="ko-KR" altLang="en-US" sz="1200" dirty="0"/>
              <a:t> </a:t>
            </a:r>
            <a:r>
              <a:rPr lang="en-US" altLang="ko-KR" sz="1200" dirty="0" smtClean="0"/>
              <a:t>motion</a:t>
            </a:r>
            <a:r>
              <a:rPr lang="ko-KR" altLang="en-US" sz="1200" dirty="0" smtClean="0"/>
              <a:t>으로 인한 사진의</a:t>
            </a:r>
            <a:r>
              <a:rPr lang="en-US" altLang="ko-KR" sz="1200" dirty="0" smtClean="0"/>
              <a:t> blur </a:t>
            </a:r>
            <a:r>
              <a:rPr lang="ko-KR" altLang="en-US" sz="1200" dirty="0" smtClean="0"/>
              <a:t>현상  </a:t>
            </a:r>
            <a:endParaRPr lang="en-US" altLang="ko-KR" sz="12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248" y="3438859"/>
            <a:ext cx="3099794" cy="229686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3923" y="2201966"/>
            <a:ext cx="4273233" cy="143917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9513" y="4100128"/>
            <a:ext cx="3862055" cy="2596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048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타원 16"/>
          <p:cNvSpPr/>
          <p:nvPr/>
        </p:nvSpPr>
        <p:spPr>
          <a:xfrm>
            <a:off x="531939" y="316300"/>
            <a:ext cx="201754" cy="20175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타원 11"/>
          <p:cNvSpPr/>
          <p:nvPr/>
        </p:nvSpPr>
        <p:spPr>
          <a:xfrm>
            <a:off x="418368" y="316301"/>
            <a:ext cx="201754" cy="20175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타원 2"/>
          <p:cNvSpPr/>
          <p:nvPr/>
        </p:nvSpPr>
        <p:spPr>
          <a:xfrm>
            <a:off x="317491" y="319177"/>
            <a:ext cx="201754" cy="201754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" name="직사각형 10"/>
          <p:cNvSpPr/>
          <p:nvPr/>
        </p:nvSpPr>
        <p:spPr>
          <a:xfrm>
            <a:off x="764418" y="228625"/>
            <a:ext cx="4790993" cy="400110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r>
              <a:rPr lang="en-US" altLang="ko-KR" sz="2000" dirty="0" smtClean="0">
                <a:gradFill>
                  <a:gsLst>
                    <a:gs pos="0">
                      <a:srgbClr val="4472C4">
                        <a:lumMod val="75000"/>
                      </a:srgbClr>
                    </a:gs>
                    <a:gs pos="100000">
                      <a:srgbClr val="4472C4">
                        <a:lumMod val="75000"/>
                      </a:srgbClr>
                    </a:gs>
                  </a:gsLst>
                  <a:lin ang="5400000" scaled="0"/>
                </a:gradFill>
                <a:latin typeface="Noto Sans CJK KR Medium" pitchFamily="34" charset="-127"/>
                <a:ea typeface="Noto Sans CJK KR Medium" pitchFamily="34" charset="-127"/>
              </a:rPr>
              <a:t>Study	- Multi-frame Super-Resolution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18368" y="1271489"/>
            <a:ext cx="670492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 smtClean="0"/>
              <a:t>동일한 장면의 다른 조건에서 얻은 여러 노이즈가 많은 저해상도 이미지를</a:t>
            </a:r>
            <a:r>
              <a:rPr lang="en-US" altLang="ko-KR" sz="1200" dirty="0" smtClean="0"/>
              <a:t>,</a:t>
            </a:r>
            <a:r>
              <a:rPr lang="ko-KR" altLang="en-US" sz="1200" dirty="0" smtClean="0"/>
              <a:t> </a:t>
            </a:r>
            <a:endParaRPr lang="en-US" altLang="ko-KR" sz="1200" dirty="0" smtClean="0"/>
          </a:p>
          <a:p>
            <a:r>
              <a:rPr lang="ko-KR" altLang="en-US" sz="1200" dirty="0" smtClean="0"/>
              <a:t>함께 처리하여 더 높은 공간 주파수로 만들고</a:t>
            </a:r>
            <a:r>
              <a:rPr lang="en-US" altLang="ko-KR" sz="1200" dirty="0" smtClean="0"/>
              <a:t>,</a:t>
            </a:r>
            <a:r>
              <a:rPr lang="ko-KR" altLang="en-US" sz="1200" dirty="0" smtClean="0"/>
              <a:t>  </a:t>
            </a:r>
            <a:r>
              <a:rPr lang="en-US" altLang="ko-KR" sz="1200" dirty="0" smtClean="0"/>
              <a:t/>
            </a:r>
            <a:br>
              <a:rPr lang="en-US" altLang="ko-KR" sz="1200" dirty="0" smtClean="0"/>
            </a:br>
            <a:r>
              <a:rPr lang="ko-KR" altLang="en-US" sz="1200" dirty="0" smtClean="0"/>
              <a:t>노이즈와 이미지 </a:t>
            </a:r>
            <a:r>
              <a:rPr lang="en-US" altLang="ko-KR" sz="1200" dirty="0" smtClean="0"/>
              <a:t>blur</a:t>
            </a:r>
            <a:r>
              <a:rPr lang="ko-KR" altLang="en-US" sz="1200" dirty="0" smtClean="0"/>
              <a:t>가 덜한  하나 이상의 고품질 고해상도 이미지를 합성하는 절차</a:t>
            </a:r>
            <a:r>
              <a:rPr lang="en-US" altLang="ko-KR" sz="1200" dirty="0" smtClean="0"/>
              <a:t>.</a:t>
            </a:r>
          </a:p>
          <a:p>
            <a:endParaRPr lang="en-US" altLang="ko-KR" sz="1200" dirty="0"/>
          </a:p>
          <a:p>
            <a:r>
              <a:rPr lang="ko-KR" altLang="en-US" sz="1200" dirty="0" smtClean="0"/>
              <a:t>즉</a:t>
            </a:r>
            <a:r>
              <a:rPr lang="en-US" altLang="ko-KR" sz="1200" dirty="0" smtClean="0"/>
              <a:t>,</a:t>
            </a:r>
            <a:r>
              <a:rPr lang="ko-KR" altLang="en-US" sz="1200" dirty="0" smtClean="0"/>
              <a:t> 동일한 이미지의 다른 해상도</a:t>
            </a:r>
            <a:r>
              <a:rPr lang="en-US" altLang="ko-KR" sz="1200" dirty="0" smtClean="0"/>
              <a:t>(</a:t>
            </a:r>
            <a:r>
              <a:rPr lang="ko-KR" altLang="en-US" sz="1200" dirty="0" smtClean="0"/>
              <a:t>저해상도</a:t>
            </a:r>
            <a:r>
              <a:rPr lang="en-US" altLang="ko-KR" sz="1200" dirty="0" smtClean="0"/>
              <a:t>)</a:t>
            </a:r>
            <a:r>
              <a:rPr lang="ko-KR" altLang="en-US" sz="1200" dirty="0" smtClean="0"/>
              <a:t>의 이미지들을 함게 처리하여 고해상도로 만드는 것</a:t>
            </a:r>
            <a:r>
              <a:rPr lang="en-US" altLang="ko-KR" sz="1200" dirty="0" smtClean="0"/>
              <a:t>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3541" y="2287152"/>
            <a:ext cx="5919107" cy="4323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5053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타원 16"/>
          <p:cNvSpPr/>
          <p:nvPr/>
        </p:nvSpPr>
        <p:spPr>
          <a:xfrm>
            <a:off x="531939" y="316300"/>
            <a:ext cx="201754" cy="20175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타원 11"/>
          <p:cNvSpPr/>
          <p:nvPr/>
        </p:nvSpPr>
        <p:spPr>
          <a:xfrm>
            <a:off x="418368" y="316301"/>
            <a:ext cx="201754" cy="20175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타원 2"/>
          <p:cNvSpPr/>
          <p:nvPr/>
        </p:nvSpPr>
        <p:spPr>
          <a:xfrm>
            <a:off x="317491" y="319177"/>
            <a:ext cx="201754" cy="201754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" name="직사각형 10"/>
          <p:cNvSpPr/>
          <p:nvPr/>
        </p:nvSpPr>
        <p:spPr>
          <a:xfrm>
            <a:off x="764418" y="228625"/>
            <a:ext cx="5054491" cy="400110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r>
              <a:rPr lang="en-US" altLang="ko-KR" sz="2000" dirty="0" smtClean="0">
                <a:gradFill>
                  <a:gsLst>
                    <a:gs pos="0">
                      <a:srgbClr val="4472C4">
                        <a:lumMod val="75000"/>
                      </a:srgbClr>
                    </a:gs>
                    <a:gs pos="100000">
                      <a:srgbClr val="4472C4">
                        <a:lumMod val="75000"/>
                      </a:srgbClr>
                    </a:gs>
                  </a:gsLst>
                  <a:lin ang="5400000" scaled="0"/>
                </a:gradFill>
                <a:latin typeface="Noto Sans CJK KR Medium" pitchFamily="34" charset="-127"/>
                <a:ea typeface="Noto Sans CJK KR Medium" pitchFamily="34" charset="-127"/>
              </a:rPr>
              <a:t>Study	- Reconstruction and exemplar based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18368" y="1276155"/>
            <a:ext cx="670492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 smtClean="0"/>
              <a:t>Reconstruction based</a:t>
            </a:r>
          </a:p>
          <a:p>
            <a:endParaRPr lang="en-US" altLang="ko-KR" sz="1200" dirty="0" smtClean="0"/>
          </a:p>
          <a:p>
            <a:r>
              <a:rPr lang="ko-KR" altLang="en-US" sz="1200" dirty="0" smtClean="0"/>
              <a:t>재구성을 기반으로 무언가를 진행하는 것</a:t>
            </a:r>
            <a:r>
              <a:rPr lang="en-US" altLang="ko-KR" sz="1200" dirty="0" smtClean="0"/>
              <a:t>. </a:t>
            </a:r>
          </a:p>
          <a:p>
            <a:r>
              <a:rPr lang="en-US" altLang="ko-KR" sz="1200" dirty="0" smtClean="0"/>
              <a:t>Super resolution</a:t>
            </a:r>
            <a:r>
              <a:rPr lang="ko-KR" altLang="en-US" sz="1200" dirty="0" smtClean="0"/>
              <a:t> 또한 저해상도 이미지를 고해상도 이미지로 재구성 하는 것이다</a:t>
            </a:r>
            <a:r>
              <a:rPr lang="en-US" altLang="ko-KR" sz="1200" dirty="0" smtClean="0"/>
              <a:t>.</a:t>
            </a:r>
          </a:p>
        </p:txBody>
      </p:sp>
      <p:sp>
        <p:nvSpPr>
          <p:cNvPr id="10" name="Rectangle 9"/>
          <p:cNvSpPr/>
          <p:nvPr/>
        </p:nvSpPr>
        <p:spPr>
          <a:xfrm>
            <a:off x="418367" y="2677710"/>
            <a:ext cx="670492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 smtClean="0"/>
              <a:t>Exemplar based </a:t>
            </a:r>
          </a:p>
          <a:p>
            <a:endParaRPr lang="en-US" altLang="ko-KR" sz="1200" dirty="0"/>
          </a:p>
          <a:p>
            <a:r>
              <a:rPr lang="en-US" altLang="ko-KR" sz="1200" dirty="0" smtClean="0"/>
              <a:t>Exemplar = a typical or good example of something</a:t>
            </a:r>
          </a:p>
          <a:p>
            <a:endParaRPr lang="en-US" altLang="ko-KR" sz="1200" dirty="0"/>
          </a:p>
          <a:p>
            <a:r>
              <a:rPr lang="ko-KR" altLang="en-US" sz="1200" dirty="0" smtClean="0"/>
              <a:t>즉</a:t>
            </a:r>
            <a:r>
              <a:rPr lang="en-US" altLang="ko-KR" sz="1200" dirty="0" smtClean="0"/>
              <a:t>,</a:t>
            </a:r>
            <a:r>
              <a:rPr lang="ko-KR" altLang="en-US" sz="1200" dirty="0" smtClean="0"/>
              <a:t> 표본</a:t>
            </a:r>
            <a:r>
              <a:rPr lang="en-US" altLang="ko-KR" sz="1200" dirty="0" smtClean="0"/>
              <a:t>(</a:t>
            </a:r>
            <a:r>
              <a:rPr lang="ko-KR" altLang="en-US" sz="1200" dirty="0" smtClean="0"/>
              <a:t>예시들</a:t>
            </a:r>
            <a:r>
              <a:rPr lang="en-US" altLang="ko-KR" sz="1200" dirty="0" smtClean="0"/>
              <a:t>)</a:t>
            </a:r>
            <a:r>
              <a:rPr lang="ko-KR" altLang="en-US" sz="1200" dirty="0" smtClean="0"/>
              <a:t> 기반으로 무언가를 진행하는 것</a:t>
            </a:r>
            <a:r>
              <a:rPr lang="en-US" altLang="ko-KR" sz="1200" dirty="0" smtClean="0"/>
              <a:t>.</a:t>
            </a:r>
            <a:endParaRPr lang="en-US" altLang="ko-KR" sz="12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0645" y="2785514"/>
            <a:ext cx="4532569" cy="3442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4902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타원 16"/>
          <p:cNvSpPr/>
          <p:nvPr/>
        </p:nvSpPr>
        <p:spPr>
          <a:xfrm>
            <a:off x="531939" y="316300"/>
            <a:ext cx="201754" cy="20175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타원 11"/>
          <p:cNvSpPr/>
          <p:nvPr/>
        </p:nvSpPr>
        <p:spPr>
          <a:xfrm>
            <a:off x="418368" y="316301"/>
            <a:ext cx="201754" cy="20175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타원 2"/>
          <p:cNvSpPr/>
          <p:nvPr/>
        </p:nvSpPr>
        <p:spPr>
          <a:xfrm>
            <a:off x="317491" y="319177"/>
            <a:ext cx="201754" cy="201754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" name="직사각형 10"/>
          <p:cNvSpPr/>
          <p:nvPr/>
        </p:nvSpPr>
        <p:spPr>
          <a:xfrm>
            <a:off x="764418" y="228625"/>
            <a:ext cx="5054491" cy="400110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r>
              <a:rPr lang="en-US" altLang="ko-KR" sz="2000" dirty="0" smtClean="0">
                <a:gradFill>
                  <a:gsLst>
                    <a:gs pos="0">
                      <a:srgbClr val="4472C4">
                        <a:lumMod val="75000"/>
                      </a:srgbClr>
                    </a:gs>
                    <a:gs pos="100000">
                      <a:srgbClr val="4472C4">
                        <a:lumMod val="75000"/>
                      </a:srgbClr>
                    </a:gs>
                  </a:gsLst>
                  <a:lin ang="5400000" scaled="0"/>
                </a:gradFill>
                <a:latin typeface="Noto Sans CJK KR Medium" pitchFamily="34" charset="-127"/>
                <a:ea typeface="Noto Sans CJK KR Medium" pitchFamily="34" charset="-127"/>
              </a:rPr>
              <a:t>Study	-</a:t>
            </a:r>
            <a:r>
              <a:rPr lang="ko-KR" altLang="en-US" sz="2000" dirty="0">
                <a:gradFill>
                  <a:gsLst>
                    <a:gs pos="0">
                      <a:srgbClr val="4472C4">
                        <a:lumMod val="75000"/>
                      </a:srgbClr>
                    </a:gs>
                    <a:gs pos="100000">
                      <a:srgbClr val="4472C4">
                        <a:lumMod val="75000"/>
                      </a:srgbClr>
                    </a:gs>
                  </a:gsLst>
                  <a:lin ang="5400000" scaled="0"/>
                </a:gradFill>
                <a:latin typeface="Noto Sans CJK KR Medium" pitchFamily="34" charset="-127"/>
                <a:ea typeface="Noto Sans CJK KR Medium" pitchFamily="34" charset="-127"/>
              </a:rPr>
              <a:t> </a:t>
            </a:r>
            <a:r>
              <a:rPr lang="en-US" altLang="ko-KR" sz="2000" dirty="0" smtClean="0">
                <a:gradFill>
                  <a:gsLst>
                    <a:gs pos="0">
                      <a:srgbClr val="4472C4">
                        <a:lumMod val="75000"/>
                      </a:srgbClr>
                    </a:gs>
                    <a:gs pos="100000">
                      <a:srgbClr val="4472C4">
                        <a:lumMod val="75000"/>
                      </a:srgbClr>
                    </a:gs>
                  </a:gsLst>
                  <a:lin ang="5400000" scaled="0"/>
                </a:gradFill>
                <a:latin typeface="Noto Sans CJK KR Medium" pitchFamily="34" charset="-127"/>
                <a:ea typeface="Noto Sans CJK KR Medium" pitchFamily="34" charset="-127"/>
              </a:rPr>
              <a:t>Preserve edge information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18368" y="1276155"/>
            <a:ext cx="670492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hlinkClick r:id="rId2"/>
              </a:rPr>
              <a:t>https://</a:t>
            </a:r>
            <a:r>
              <a:rPr lang="en-US" altLang="ko-KR" sz="1200" dirty="0" smtClean="0">
                <a:hlinkClick r:id="rId2"/>
              </a:rPr>
              <a:t>arxiv.org/pdf/1809.00961.pdf</a:t>
            </a:r>
            <a:endParaRPr lang="en-US" altLang="ko-KR" sz="1200" dirty="0" smtClean="0"/>
          </a:p>
        </p:txBody>
      </p:sp>
      <p:sp>
        <p:nvSpPr>
          <p:cNvPr id="10" name="Rectangle 9"/>
          <p:cNvSpPr/>
          <p:nvPr/>
        </p:nvSpPr>
        <p:spPr>
          <a:xfrm>
            <a:off x="418367" y="1943419"/>
            <a:ext cx="836541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 smtClean="0"/>
              <a:t>Image super resolution</a:t>
            </a:r>
            <a:r>
              <a:rPr lang="ko-KR" altLang="en-US" sz="1200" dirty="0" smtClean="0"/>
              <a:t>의 목표는</a:t>
            </a:r>
            <a:r>
              <a:rPr lang="en-US" altLang="ko-KR" sz="1200" dirty="0" smtClean="0"/>
              <a:t>,</a:t>
            </a:r>
            <a:r>
              <a:rPr lang="ko-KR" altLang="en-US" sz="1200" dirty="0" smtClean="0"/>
              <a:t> 상속된 정보를 왜곡시키지 않고</a:t>
            </a:r>
            <a:r>
              <a:rPr lang="en-US" altLang="ko-KR" sz="1200" dirty="0" smtClean="0"/>
              <a:t>,</a:t>
            </a:r>
            <a:r>
              <a:rPr lang="ko-KR" altLang="en-US" sz="1200" dirty="0" smtClean="0"/>
              <a:t> 이미지의 크기를 향상시키는 것이다</a:t>
            </a:r>
            <a:r>
              <a:rPr lang="en-US" altLang="ko-KR" sz="1200" dirty="0" smtClean="0"/>
              <a:t>.</a:t>
            </a:r>
          </a:p>
          <a:p>
            <a:endParaRPr lang="en-US" altLang="ko-KR" sz="1200" dirty="0"/>
          </a:p>
          <a:p>
            <a:r>
              <a:rPr lang="ko-KR" altLang="en-US" sz="1200" dirty="0" smtClean="0"/>
              <a:t>이 때</a:t>
            </a:r>
            <a:r>
              <a:rPr lang="en-US" altLang="ko-KR" sz="1200" dirty="0" smtClean="0"/>
              <a:t>,</a:t>
            </a:r>
            <a:r>
              <a:rPr lang="ko-KR" altLang="en-US" sz="1200" dirty="0" smtClean="0"/>
              <a:t> 모든 종류의 </a:t>
            </a:r>
            <a:r>
              <a:rPr lang="en-US" altLang="ko-KR" sz="1200" dirty="0" smtClean="0"/>
              <a:t>edge</a:t>
            </a:r>
            <a:r>
              <a:rPr lang="ko-KR" altLang="en-US" sz="1200" dirty="0" smtClean="0"/>
              <a:t>가 보존된다면</a:t>
            </a:r>
            <a:r>
              <a:rPr lang="en-US" altLang="ko-KR" sz="1200" dirty="0" smtClean="0"/>
              <a:t>,</a:t>
            </a:r>
            <a:r>
              <a:rPr lang="ko-KR" altLang="en-US" sz="1200" dirty="0" smtClean="0"/>
              <a:t> 향상된 이미지의 품질이 보존된다</a:t>
            </a:r>
            <a:r>
              <a:rPr lang="en-US" altLang="ko-KR" sz="1200" dirty="0" smtClean="0"/>
              <a:t>.</a:t>
            </a:r>
          </a:p>
          <a:p>
            <a:endParaRPr lang="en-US" altLang="ko-KR" sz="1200" dirty="0"/>
          </a:p>
          <a:p>
            <a:r>
              <a:rPr lang="ko-KR" altLang="en-US" sz="1200" dirty="0" smtClean="0"/>
              <a:t>아래 사진은 위 논문</a:t>
            </a:r>
            <a:r>
              <a:rPr lang="en-US" altLang="ko-KR" sz="1200" dirty="0" smtClean="0"/>
              <a:t>(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MSCE : Canny detector</a:t>
            </a:r>
            <a:r>
              <a:rPr lang="ko-KR" altLang="en-US" sz="1200" dirty="0" smtClean="0"/>
              <a:t>로 얻어진 </a:t>
            </a:r>
            <a:r>
              <a:rPr lang="en-US" altLang="ko-KR" sz="1200" dirty="0" smtClean="0"/>
              <a:t>edge</a:t>
            </a:r>
            <a:r>
              <a:rPr lang="ko-KR" altLang="en-US" sz="1200" dirty="0" smtClean="0"/>
              <a:t> 보존에 기반한 손실함수 제안 </a:t>
            </a:r>
            <a:r>
              <a:rPr lang="en-US" altLang="ko-KR" sz="1200" dirty="0" smtClean="0"/>
              <a:t>)</a:t>
            </a:r>
            <a:r>
              <a:rPr lang="ko-KR" altLang="en-US" sz="1200" dirty="0" smtClean="0"/>
              <a:t>의 결과이다</a:t>
            </a:r>
            <a:r>
              <a:rPr lang="en-US" altLang="ko-KR" sz="1200" dirty="0" smtClean="0"/>
              <a:t>.</a:t>
            </a:r>
            <a:endParaRPr lang="en-US" altLang="ko-KR" sz="1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855" y="3323990"/>
            <a:ext cx="9906000" cy="211516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519245" y="5804058"/>
            <a:ext cx="836541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 smtClean="0"/>
              <a:t>더 이전논문이지만</a:t>
            </a:r>
            <a:r>
              <a:rPr lang="en-US" altLang="ko-KR" sz="1200" dirty="0" smtClean="0"/>
              <a:t>,</a:t>
            </a:r>
            <a:r>
              <a:rPr lang="ko-KR" altLang="en-US" sz="1200" dirty="0" smtClean="0"/>
              <a:t> </a:t>
            </a:r>
            <a:endParaRPr lang="en-US" altLang="ko-KR" sz="1200" dirty="0" smtClean="0"/>
          </a:p>
          <a:p>
            <a:r>
              <a:rPr lang="en-US" altLang="ko-KR" sz="1200" dirty="0">
                <a:hlinkClick r:id="rId4"/>
              </a:rPr>
              <a:t>https://</a:t>
            </a:r>
            <a:r>
              <a:rPr lang="en-US" altLang="ko-KR" sz="1200" dirty="0" smtClean="0">
                <a:hlinkClick r:id="rId4"/>
              </a:rPr>
              <a:t>www.sciencedirect.com/science/article/pii/S1877050916305269</a:t>
            </a:r>
            <a:r>
              <a:rPr lang="ko-KR" altLang="en-US" sz="1200" dirty="0" smtClean="0"/>
              <a:t> 이논문의 성능도 좋은 것 같다</a:t>
            </a:r>
            <a:r>
              <a:rPr lang="en-US" altLang="ko-KR" sz="1200" dirty="0" smtClean="0"/>
              <a:t>.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10828720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타원 16"/>
          <p:cNvSpPr/>
          <p:nvPr/>
        </p:nvSpPr>
        <p:spPr>
          <a:xfrm>
            <a:off x="531939" y="316300"/>
            <a:ext cx="201754" cy="20175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418368" y="316301"/>
            <a:ext cx="201754" cy="20175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764418" y="228625"/>
            <a:ext cx="4790993" cy="400110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r>
              <a:rPr lang="ko-KR" altLang="en-US" sz="2000" dirty="0" smtClean="0">
                <a:gradFill>
                  <a:gsLst>
                    <a:gs pos="0">
                      <a:schemeClr val="accent5">
                        <a:lumMod val="75000"/>
                      </a:schemeClr>
                    </a:gs>
                    <a:gs pos="100000">
                      <a:schemeClr val="accent5">
                        <a:lumMod val="75000"/>
                      </a:schemeClr>
                    </a:gs>
                  </a:gsLst>
                  <a:lin ang="5400000" scaled="0"/>
                </a:gradFill>
                <a:latin typeface="Noto Sans CJK KR Medium" pitchFamily="34" charset="-127"/>
                <a:ea typeface="Noto Sans CJK KR Medium" pitchFamily="34" charset="-127"/>
              </a:rPr>
              <a:t>목</a:t>
            </a:r>
            <a:r>
              <a:rPr lang="ko-KR" altLang="en-US" sz="2000" dirty="0">
                <a:gradFill>
                  <a:gsLst>
                    <a:gs pos="0">
                      <a:schemeClr val="accent5">
                        <a:lumMod val="75000"/>
                      </a:schemeClr>
                    </a:gs>
                    <a:gs pos="100000">
                      <a:schemeClr val="accent5">
                        <a:lumMod val="75000"/>
                      </a:schemeClr>
                    </a:gs>
                  </a:gsLst>
                  <a:lin ang="5400000" scaled="0"/>
                </a:gradFill>
                <a:latin typeface="Noto Sans CJK KR Medium" pitchFamily="34" charset="-127"/>
                <a:ea typeface="Noto Sans CJK KR Medium" pitchFamily="34" charset="-127"/>
              </a:rPr>
              <a:t>차</a:t>
            </a:r>
            <a:endParaRPr lang="en-US" altLang="ko-KR" sz="2000" dirty="0" smtClean="0">
              <a:gradFill>
                <a:gsLst>
                  <a:gs pos="0">
                    <a:schemeClr val="accent5">
                      <a:lumMod val="75000"/>
                    </a:schemeClr>
                  </a:gs>
                  <a:gs pos="100000">
                    <a:schemeClr val="accent5">
                      <a:lumMod val="75000"/>
                    </a:schemeClr>
                  </a:gs>
                </a:gsLst>
                <a:lin ang="5400000" scaled="0"/>
              </a:gradFill>
              <a:latin typeface="Noto Sans CJK KR Medium" pitchFamily="34" charset="-127"/>
              <a:ea typeface="Noto Sans CJK KR Medium" pitchFamily="34" charset="-127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317491" y="319177"/>
            <a:ext cx="201754" cy="201754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직사각형 8"/>
          <p:cNvSpPr/>
          <p:nvPr/>
        </p:nvSpPr>
        <p:spPr>
          <a:xfrm>
            <a:off x="2972994" y="3006337"/>
            <a:ext cx="547742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0 1</a:t>
            </a:r>
          </a:p>
        </p:txBody>
      </p:sp>
      <p:cxnSp>
        <p:nvCxnSpPr>
          <p:cNvPr id="13" name="직선 연결선 9"/>
          <p:cNvCxnSpPr/>
          <p:nvPr/>
        </p:nvCxnSpPr>
        <p:spPr>
          <a:xfrm>
            <a:off x="3309499" y="2719121"/>
            <a:ext cx="1586469" cy="0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2"/>
          <p:cNvSpPr/>
          <p:nvPr/>
        </p:nvSpPr>
        <p:spPr>
          <a:xfrm>
            <a:off x="2464356" y="3380976"/>
            <a:ext cx="156501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itchFamily="34" charset="-127"/>
                <a:ea typeface="Noto Sans CJK KR Medium" pitchFamily="34" charset="-127"/>
              </a:rPr>
              <a:t>VDSR 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itchFamily="34" charset="-127"/>
                <a:ea typeface="Noto Sans CJK KR Medium" pitchFamily="34" charset="-127"/>
              </a:rPr>
              <a:t>코드 이해</a:t>
            </a: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Noto Sans CJK KR Medium" pitchFamily="34" charset="-127"/>
              <a:ea typeface="Noto Sans CJK KR Medium" pitchFamily="34" charset="-127"/>
            </a:endParaRPr>
          </a:p>
        </p:txBody>
      </p:sp>
      <p:sp>
        <p:nvSpPr>
          <p:cNvPr id="15" name="타원 13"/>
          <p:cNvSpPr/>
          <p:nvPr/>
        </p:nvSpPr>
        <p:spPr>
          <a:xfrm>
            <a:off x="3210110" y="2654882"/>
            <a:ext cx="108015" cy="108015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8"/>
          <p:cNvSpPr/>
          <p:nvPr/>
        </p:nvSpPr>
        <p:spPr>
          <a:xfrm>
            <a:off x="4819112" y="2661902"/>
            <a:ext cx="108015" cy="108015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24"/>
          <p:cNvSpPr/>
          <p:nvPr/>
        </p:nvSpPr>
        <p:spPr>
          <a:xfrm>
            <a:off x="4617749" y="3002253"/>
            <a:ext cx="547742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0 2</a:t>
            </a:r>
          </a:p>
        </p:txBody>
      </p:sp>
      <p:sp>
        <p:nvSpPr>
          <p:cNvPr id="19" name="직사각형 25"/>
          <p:cNvSpPr/>
          <p:nvPr/>
        </p:nvSpPr>
        <p:spPr>
          <a:xfrm>
            <a:off x="4109111" y="3376892"/>
            <a:ext cx="156501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itchFamily="34" charset="-127"/>
                <a:ea typeface="Noto Sans CJK KR Medium" pitchFamily="34" charset="-127"/>
              </a:rPr>
              <a:t>할일 정리</a:t>
            </a: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Noto Sans CJK KR Medium" pitchFamily="34" charset="-127"/>
              <a:ea typeface="Noto Sans CJK KR Medium" pitchFamily="34" charset="-127"/>
            </a:endParaRPr>
          </a:p>
        </p:txBody>
      </p:sp>
      <p:cxnSp>
        <p:nvCxnSpPr>
          <p:cNvPr id="20" name="직선 연결선 9"/>
          <p:cNvCxnSpPr/>
          <p:nvPr/>
        </p:nvCxnSpPr>
        <p:spPr>
          <a:xfrm>
            <a:off x="4918166" y="2724765"/>
            <a:ext cx="1586469" cy="0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타원 18"/>
          <p:cNvSpPr/>
          <p:nvPr/>
        </p:nvSpPr>
        <p:spPr>
          <a:xfrm>
            <a:off x="6401507" y="2661902"/>
            <a:ext cx="108015" cy="108015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4"/>
          <p:cNvSpPr/>
          <p:nvPr/>
        </p:nvSpPr>
        <p:spPr>
          <a:xfrm>
            <a:off x="6200144" y="3002253"/>
            <a:ext cx="547742" cy="3768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0 3</a:t>
            </a:r>
          </a:p>
        </p:txBody>
      </p:sp>
      <p:sp>
        <p:nvSpPr>
          <p:cNvPr id="28" name="직사각형 25"/>
          <p:cNvSpPr/>
          <p:nvPr/>
        </p:nvSpPr>
        <p:spPr>
          <a:xfrm>
            <a:off x="5691506" y="3376892"/>
            <a:ext cx="156501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itchFamily="34" charset="-127"/>
                <a:ea typeface="Noto Sans CJK KR Medium" pitchFamily="34" charset="-127"/>
              </a:rPr>
              <a:t>study</a:t>
            </a:r>
          </a:p>
        </p:txBody>
      </p:sp>
    </p:spTree>
    <p:extLst>
      <p:ext uri="{BB962C8B-B14F-4D97-AF65-F5344CB8AC3E}">
        <p14:creationId xmlns:p14="http://schemas.microsoft.com/office/powerpoint/2010/main" val="449971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타원 16"/>
          <p:cNvSpPr/>
          <p:nvPr/>
        </p:nvSpPr>
        <p:spPr>
          <a:xfrm>
            <a:off x="531939" y="316300"/>
            <a:ext cx="201754" cy="20175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타원 11"/>
          <p:cNvSpPr/>
          <p:nvPr/>
        </p:nvSpPr>
        <p:spPr>
          <a:xfrm>
            <a:off x="418368" y="316301"/>
            <a:ext cx="201754" cy="20175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타원 2"/>
          <p:cNvSpPr/>
          <p:nvPr/>
        </p:nvSpPr>
        <p:spPr>
          <a:xfrm>
            <a:off x="317491" y="319177"/>
            <a:ext cx="201754" cy="201754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764418" y="228625"/>
            <a:ext cx="4790993" cy="400110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r>
              <a:rPr lang="ko-KR" altLang="en-US" sz="2000" dirty="0" smtClean="0">
                <a:gradFill>
                  <a:gsLst>
                    <a:gs pos="0">
                      <a:srgbClr val="4472C4">
                        <a:lumMod val="75000"/>
                      </a:srgbClr>
                    </a:gs>
                    <a:gs pos="100000">
                      <a:srgbClr val="4472C4">
                        <a:lumMod val="75000"/>
                      </a:srgbClr>
                    </a:gs>
                  </a:gsLst>
                  <a:lin ang="5400000" scaled="0"/>
                </a:gradFill>
                <a:latin typeface="Noto Sans CJK KR Medium" pitchFamily="34" charset="-127"/>
                <a:ea typeface="Noto Sans CJK KR Medium" pitchFamily="34" charset="-127"/>
              </a:rPr>
              <a:t>앞으로 할일 정리</a:t>
            </a:r>
            <a:endParaRPr lang="en-US" altLang="ko-KR" sz="2000" dirty="0" smtClean="0">
              <a:gradFill>
                <a:gsLst>
                  <a:gs pos="0">
                    <a:srgbClr val="4472C4">
                      <a:lumMod val="75000"/>
                    </a:srgbClr>
                  </a:gs>
                  <a:gs pos="100000">
                    <a:srgbClr val="4472C4">
                      <a:lumMod val="75000"/>
                    </a:srgbClr>
                  </a:gs>
                </a:gsLst>
                <a:lin ang="5400000" scaled="0"/>
              </a:gradFill>
              <a:latin typeface="Noto Sans CJK KR Medium" pitchFamily="34" charset="-127"/>
              <a:ea typeface="Noto Sans CJK KR Medium" pitchFamily="34" charset="-127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17491" y="1090512"/>
            <a:ext cx="9422170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 smtClean="0"/>
              <a:t>1</a:t>
            </a:r>
            <a:r>
              <a:rPr lang="ko-KR" altLang="en-US" sz="1200" dirty="0" smtClean="0"/>
              <a:t>주차 </a:t>
            </a:r>
            <a:r>
              <a:rPr lang="en-US" altLang="ko-KR" sz="1200" dirty="0" smtClean="0"/>
              <a:t>:</a:t>
            </a:r>
            <a:r>
              <a:rPr lang="ko-KR" altLang="en-US" sz="1200" dirty="0" smtClean="0"/>
              <a:t> </a:t>
            </a:r>
            <a:r>
              <a:rPr lang="en-US" altLang="ko-KR" sz="1200" strike="sngStrike" dirty="0" smtClean="0"/>
              <a:t>super resolution</a:t>
            </a:r>
            <a:r>
              <a:rPr lang="ko-KR" altLang="en-US" sz="1200" strike="sngStrike" dirty="0" smtClean="0"/>
              <a:t> 문제 숙지 및 딥러닝 환경 구축 완료 </a:t>
            </a:r>
            <a:r>
              <a:rPr lang="en-US" altLang="ko-KR" sz="1200" strike="sngStrike" dirty="0" smtClean="0"/>
              <a:t>(</a:t>
            </a:r>
            <a:r>
              <a:rPr lang="ko-KR" altLang="en-US" sz="1200" strike="sngStrike" dirty="0" smtClean="0"/>
              <a:t> </a:t>
            </a:r>
            <a:r>
              <a:rPr lang="en-US" altLang="ko-KR" sz="1200" strike="sngStrike" dirty="0" err="1" smtClean="0"/>
              <a:t>Colab</a:t>
            </a:r>
            <a:r>
              <a:rPr lang="ko-KR" altLang="en-US" sz="1200" strike="sngStrike" dirty="0" smtClean="0"/>
              <a:t> 사용 </a:t>
            </a:r>
            <a:r>
              <a:rPr lang="en-US" altLang="ko-KR" sz="1200" strike="sngStrike" dirty="0" smtClean="0"/>
              <a:t>)</a:t>
            </a:r>
          </a:p>
          <a:p>
            <a:endParaRPr lang="en-US" altLang="ko-KR" sz="1200" dirty="0" smtClean="0"/>
          </a:p>
          <a:p>
            <a:endParaRPr lang="en-US" altLang="ko-KR" sz="1200" dirty="0" smtClean="0"/>
          </a:p>
          <a:p>
            <a:endParaRPr lang="en-US" altLang="ko-KR" sz="1200" dirty="0" smtClean="0"/>
          </a:p>
          <a:p>
            <a:r>
              <a:rPr lang="en-US" altLang="ko-KR" sz="1200" dirty="0" smtClean="0"/>
              <a:t>2</a:t>
            </a:r>
            <a:r>
              <a:rPr lang="ko-KR" altLang="en-US" sz="1200" dirty="0" smtClean="0"/>
              <a:t>주차 </a:t>
            </a:r>
            <a:r>
              <a:rPr lang="en-US" altLang="ko-KR" sz="1200" dirty="0" smtClean="0"/>
              <a:t>:</a:t>
            </a:r>
            <a:r>
              <a:rPr lang="ko-KR" altLang="en-US" sz="1200" dirty="0" smtClean="0"/>
              <a:t> </a:t>
            </a:r>
            <a:r>
              <a:rPr lang="en-US" altLang="ko-KR" sz="1200" strike="sngStrike" dirty="0" smtClean="0"/>
              <a:t>Receptive fields, Loss of spatial resolution, </a:t>
            </a:r>
          </a:p>
          <a:p>
            <a:r>
              <a:rPr lang="en-US" altLang="ko-KR" sz="1200" dirty="0"/>
              <a:t>	</a:t>
            </a:r>
            <a:r>
              <a:rPr lang="en-US" altLang="ko-KR" sz="1200" strike="sngStrike" dirty="0" smtClean="0"/>
              <a:t>Multi-frame Super-Resolution, Reconstruction-Based, </a:t>
            </a:r>
          </a:p>
          <a:p>
            <a:r>
              <a:rPr lang="en-US" altLang="ko-KR" sz="1200" dirty="0"/>
              <a:t>	</a:t>
            </a:r>
            <a:r>
              <a:rPr lang="en-US" altLang="ko-KR" sz="1200" strike="sngStrike" dirty="0" smtClean="0"/>
              <a:t>Exemplar-Based, Preserve edge information</a:t>
            </a:r>
            <a:r>
              <a:rPr lang="ko-KR" altLang="en-US" sz="1200" strike="sngStrike" dirty="0" smtClean="0"/>
              <a:t> 공부</a:t>
            </a:r>
            <a:r>
              <a:rPr lang="ko-KR" altLang="en-US" sz="1200" strike="sngStrike" dirty="0"/>
              <a:t> </a:t>
            </a:r>
            <a:r>
              <a:rPr lang="ko-KR" altLang="en-US" sz="1200" strike="sngStrike" dirty="0" smtClean="0"/>
              <a:t>완료</a:t>
            </a:r>
            <a:endParaRPr lang="en-US" altLang="ko-KR" sz="1200" strike="sngStrike" dirty="0" smtClean="0"/>
          </a:p>
          <a:p>
            <a:endParaRPr lang="en-US" altLang="ko-KR" sz="1200" dirty="0" smtClean="0"/>
          </a:p>
          <a:p>
            <a:endParaRPr lang="en-US" altLang="ko-KR" sz="1200" dirty="0" smtClean="0"/>
          </a:p>
          <a:p>
            <a:endParaRPr lang="en-US" altLang="ko-KR" sz="1200" dirty="0"/>
          </a:p>
          <a:p>
            <a:r>
              <a:rPr lang="en-US" altLang="ko-KR" sz="1200" dirty="0" smtClean="0"/>
              <a:t>3</a:t>
            </a:r>
            <a:r>
              <a:rPr lang="ko-KR" altLang="en-US" sz="1200" dirty="0" smtClean="0"/>
              <a:t>주차 </a:t>
            </a:r>
            <a:r>
              <a:rPr lang="en-US" altLang="ko-KR" sz="1200" dirty="0" smtClean="0"/>
              <a:t>:</a:t>
            </a:r>
            <a:r>
              <a:rPr lang="ko-KR" altLang="en-US" sz="1200" dirty="0" smtClean="0"/>
              <a:t> </a:t>
            </a:r>
            <a:r>
              <a:rPr lang="en-US" altLang="ko-KR" sz="1200" strike="sngStrike" dirty="0" smtClean="0"/>
              <a:t>CNN</a:t>
            </a:r>
            <a:r>
              <a:rPr lang="ko-KR" altLang="en-US" sz="1200" strike="sngStrike" dirty="0" smtClean="0"/>
              <a:t>기반 </a:t>
            </a:r>
            <a:r>
              <a:rPr lang="en-US" altLang="ko-KR" sz="1200" strike="sngStrike" dirty="0" smtClean="0"/>
              <a:t>SR ( SISR, SRCNN</a:t>
            </a:r>
            <a:r>
              <a:rPr lang="ko-KR" altLang="en-US" sz="1200" strike="sngStrike" dirty="0" smtClean="0"/>
              <a:t> </a:t>
            </a:r>
            <a:r>
              <a:rPr lang="en-US" altLang="ko-KR" sz="1200" strike="sngStrike" dirty="0" smtClean="0"/>
              <a:t>)</a:t>
            </a:r>
            <a:r>
              <a:rPr lang="ko-KR" altLang="en-US" sz="1200" strike="sngStrike" dirty="0" smtClean="0"/>
              <a:t> 이해 완료</a:t>
            </a:r>
            <a:r>
              <a:rPr lang="en-US" altLang="ko-KR" sz="1200" strike="sngStrike" dirty="0" smtClean="0"/>
              <a:t>,</a:t>
            </a:r>
            <a:r>
              <a:rPr lang="ko-KR" altLang="en-US" sz="1200" strike="sngStrike" dirty="0" smtClean="0"/>
              <a:t> </a:t>
            </a:r>
            <a:endParaRPr lang="en-US" altLang="ko-KR" sz="1200" strike="sngStrike" dirty="0" smtClean="0"/>
          </a:p>
          <a:p>
            <a:r>
              <a:rPr lang="en-US" altLang="ko-KR" sz="1200" dirty="0"/>
              <a:t>	</a:t>
            </a:r>
            <a:r>
              <a:rPr lang="en-US" altLang="ko-KR" sz="1200" dirty="0" smtClean="0"/>
              <a:t>single CNN for multi-scale factor super-resolution </a:t>
            </a:r>
            <a:r>
              <a:rPr lang="ko-KR" altLang="en-US" sz="1200" dirty="0" smtClean="0"/>
              <a:t>공부 필요</a:t>
            </a:r>
            <a:endParaRPr lang="en-US" altLang="ko-KR" sz="1200" dirty="0" smtClean="0"/>
          </a:p>
          <a:p>
            <a:endParaRPr lang="en-US" altLang="ko-KR" sz="1200" dirty="0" smtClean="0"/>
          </a:p>
          <a:p>
            <a:endParaRPr lang="en-US" altLang="ko-KR" sz="1200" dirty="0" smtClean="0"/>
          </a:p>
          <a:p>
            <a:endParaRPr lang="en-US" altLang="ko-KR" sz="1200" dirty="0"/>
          </a:p>
          <a:p>
            <a:r>
              <a:rPr lang="en-US" altLang="ko-KR" sz="1200" dirty="0" smtClean="0"/>
              <a:t>4</a:t>
            </a:r>
            <a:r>
              <a:rPr lang="ko-KR" altLang="en-US" sz="1200" dirty="0" smtClean="0"/>
              <a:t>주차 </a:t>
            </a:r>
            <a:r>
              <a:rPr lang="en-US" altLang="ko-KR" sz="1200" dirty="0" smtClean="0"/>
              <a:t>:</a:t>
            </a:r>
            <a:r>
              <a:rPr lang="ko-KR" altLang="en-US" sz="1200" dirty="0" smtClean="0"/>
              <a:t> </a:t>
            </a:r>
            <a:r>
              <a:rPr lang="en-US" altLang="ko-KR" sz="1200" strike="sngStrike" dirty="0" smtClean="0"/>
              <a:t>VDSR</a:t>
            </a:r>
            <a:r>
              <a:rPr lang="ko-KR" altLang="en-US" sz="1200" strike="sngStrike" dirty="0" smtClean="0"/>
              <a:t> 기반 </a:t>
            </a:r>
            <a:r>
              <a:rPr lang="en-US" altLang="ko-KR" sz="1200" strike="sngStrike" dirty="0" smtClean="0"/>
              <a:t>Image super resolution</a:t>
            </a:r>
            <a:r>
              <a:rPr lang="ko-KR" altLang="en-US" sz="1200" strike="sngStrike" dirty="0" smtClean="0"/>
              <a:t>알고리즘 구현 완료</a:t>
            </a:r>
            <a:r>
              <a:rPr lang="en-US" altLang="ko-KR" sz="1200" dirty="0" smtClean="0"/>
              <a:t>.</a:t>
            </a:r>
            <a:r>
              <a:rPr lang="ko-KR" altLang="en-US" sz="1200" dirty="0" smtClean="0"/>
              <a:t> 성능을 향상시키지는 않았음</a:t>
            </a:r>
            <a:endParaRPr lang="en-US" altLang="ko-KR" sz="1200" dirty="0" smtClean="0"/>
          </a:p>
          <a:p>
            <a:endParaRPr lang="en-US" altLang="ko-KR" sz="1200" dirty="0" smtClean="0"/>
          </a:p>
          <a:p>
            <a:endParaRPr lang="en-US" altLang="ko-KR" sz="1200" dirty="0" smtClean="0"/>
          </a:p>
          <a:p>
            <a:endParaRPr lang="en-US" altLang="ko-KR" sz="1200" dirty="0"/>
          </a:p>
          <a:p>
            <a:r>
              <a:rPr lang="en-US" altLang="ko-KR" sz="1200" dirty="0" smtClean="0"/>
              <a:t>5</a:t>
            </a:r>
            <a:r>
              <a:rPr lang="ko-KR" altLang="en-US" sz="1200" dirty="0" smtClean="0"/>
              <a:t>주차 </a:t>
            </a:r>
            <a:r>
              <a:rPr lang="en-US" altLang="ko-KR" sz="1200" dirty="0" smtClean="0"/>
              <a:t>: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GAN</a:t>
            </a:r>
            <a:r>
              <a:rPr lang="ko-KR" altLang="en-US" sz="1200" dirty="0" smtClean="0"/>
              <a:t>기반 </a:t>
            </a:r>
            <a:r>
              <a:rPr lang="en-US" altLang="ko-KR" sz="1200" dirty="0" smtClean="0"/>
              <a:t>SR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(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SRGAN ),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Residual in Residual, residual Channe</a:t>
            </a:r>
            <a:r>
              <a:rPr lang="en-US" altLang="ko-KR" sz="1200" dirty="0"/>
              <a:t>l</a:t>
            </a:r>
            <a:r>
              <a:rPr lang="en-US" altLang="ko-KR" sz="1200" dirty="0" smtClean="0"/>
              <a:t> Attention Block, Fast and accurate Image SR</a:t>
            </a:r>
            <a:r>
              <a:rPr lang="ko-KR" altLang="en-US" sz="1200" dirty="0" smtClean="0"/>
              <a:t> 공부 필요</a:t>
            </a:r>
            <a:r>
              <a:rPr lang="en-US" altLang="ko-KR" sz="1200" dirty="0" smtClean="0"/>
              <a:t>,</a:t>
            </a:r>
            <a:r>
              <a:rPr lang="ko-KR" altLang="en-US" sz="1200" dirty="0" smtClean="0"/>
              <a:t> </a:t>
            </a:r>
            <a:endParaRPr lang="en-US" altLang="ko-KR" sz="1200" dirty="0" smtClean="0"/>
          </a:p>
          <a:p>
            <a:r>
              <a:rPr lang="en-US" altLang="ko-KR" sz="1200" dirty="0"/>
              <a:t>	</a:t>
            </a:r>
            <a:r>
              <a:rPr lang="en-US" altLang="ko-KR" sz="1200" strike="sngStrike" dirty="0" smtClean="0"/>
              <a:t>VDSR</a:t>
            </a:r>
            <a:r>
              <a:rPr lang="ko-KR" altLang="en-US" sz="1200" strike="sngStrike" dirty="0" smtClean="0"/>
              <a:t>공부 완료</a:t>
            </a:r>
            <a:endParaRPr lang="en-US" altLang="ko-KR" sz="1200" strike="sngStrike" dirty="0" smtClean="0"/>
          </a:p>
          <a:p>
            <a:endParaRPr lang="en-US" altLang="ko-KR" sz="1200" dirty="0" smtClean="0"/>
          </a:p>
          <a:p>
            <a:endParaRPr lang="en-US" altLang="ko-KR" sz="1200" dirty="0" smtClean="0"/>
          </a:p>
          <a:p>
            <a:endParaRPr lang="en-US" altLang="ko-KR" sz="1200" dirty="0"/>
          </a:p>
          <a:p>
            <a:r>
              <a:rPr lang="en-US" altLang="ko-KR" sz="1200" dirty="0" smtClean="0"/>
              <a:t>6~8</a:t>
            </a:r>
            <a:r>
              <a:rPr lang="ko-KR" altLang="en-US" sz="1200" dirty="0" smtClean="0"/>
              <a:t>주차 </a:t>
            </a:r>
            <a:r>
              <a:rPr lang="en-US" altLang="ko-KR" sz="1200" dirty="0" smtClean="0"/>
              <a:t>:</a:t>
            </a:r>
            <a:r>
              <a:rPr lang="ko-KR" altLang="en-US" sz="1200" dirty="0" smtClean="0"/>
              <a:t> 위 공부들 완료 후 생각</a:t>
            </a:r>
            <a:endParaRPr lang="en-US" altLang="ko-KR" sz="1200" dirty="0" smtClean="0"/>
          </a:p>
          <a:p>
            <a:endParaRPr lang="en-US" altLang="ko-KR" sz="1200" dirty="0" smtClean="0"/>
          </a:p>
        </p:txBody>
      </p:sp>
    </p:spTree>
    <p:extLst>
      <p:ext uri="{BB962C8B-B14F-4D97-AF65-F5344CB8AC3E}">
        <p14:creationId xmlns:p14="http://schemas.microsoft.com/office/powerpoint/2010/main" val="14720614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타원 16"/>
          <p:cNvSpPr/>
          <p:nvPr/>
        </p:nvSpPr>
        <p:spPr>
          <a:xfrm>
            <a:off x="531939" y="316300"/>
            <a:ext cx="201754" cy="20175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타원 11"/>
          <p:cNvSpPr/>
          <p:nvPr/>
        </p:nvSpPr>
        <p:spPr>
          <a:xfrm>
            <a:off x="418368" y="316301"/>
            <a:ext cx="201754" cy="20175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타원 2"/>
          <p:cNvSpPr/>
          <p:nvPr/>
        </p:nvSpPr>
        <p:spPr>
          <a:xfrm>
            <a:off x="317491" y="319177"/>
            <a:ext cx="201754" cy="201754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0" name="직사각형 10"/>
          <p:cNvSpPr/>
          <p:nvPr/>
        </p:nvSpPr>
        <p:spPr>
          <a:xfrm>
            <a:off x="764418" y="228625"/>
            <a:ext cx="4790993" cy="400110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r>
              <a:rPr lang="en-US" altLang="ko-KR" sz="2000" dirty="0">
                <a:gradFill>
                  <a:gsLst>
                    <a:gs pos="0">
                      <a:srgbClr val="4472C4">
                        <a:lumMod val="75000"/>
                      </a:srgbClr>
                    </a:gs>
                    <a:gs pos="100000">
                      <a:srgbClr val="4472C4">
                        <a:lumMod val="75000"/>
                      </a:srgbClr>
                    </a:gs>
                  </a:gsLst>
                  <a:lin ang="5400000" scaled="0"/>
                </a:gradFill>
                <a:latin typeface="Noto Sans CJK KR Medium" pitchFamily="34" charset="-127"/>
                <a:ea typeface="Noto Sans CJK KR Medium" pitchFamily="34" charset="-127"/>
              </a:rPr>
              <a:t>VDSR</a:t>
            </a:r>
            <a:r>
              <a:rPr lang="ko-KR" altLang="en-US" sz="2000" dirty="0">
                <a:gradFill>
                  <a:gsLst>
                    <a:gs pos="0">
                      <a:srgbClr val="4472C4">
                        <a:lumMod val="75000"/>
                      </a:srgbClr>
                    </a:gs>
                    <a:gs pos="100000">
                      <a:srgbClr val="4472C4">
                        <a:lumMod val="75000"/>
                      </a:srgbClr>
                    </a:gs>
                  </a:gsLst>
                  <a:lin ang="5400000" scaled="0"/>
                </a:gradFill>
                <a:latin typeface="Noto Sans CJK KR Medium" pitchFamily="34" charset="-127"/>
                <a:ea typeface="Noto Sans CJK KR Medium" pitchFamily="34" charset="-127"/>
              </a:rPr>
              <a:t> 코드</a:t>
            </a:r>
            <a:r>
              <a:rPr lang="en-US" altLang="ko-KR" sz="2000" dirty="0">
                <a:gradFill>
                  <a:gsLst>
                    <a:gs pos="0">
                      <a:srgbClr val="4472C4">
                        <a:lumMod val="75000"/>
                      </a:srgbClr>
                    </a:gs>
                    <a:gs pos="100000">
                      <a:srgbClr val="4472C4">
                        <a:lumMod val="75000"/>
                      </a:srgbClr>
                    </a:gs>
                  </a:gsLst>
                  <a:lin ang="5400000" scaled="0"/>
                </a:gradFill>
                <a:latin typeface="Noto Sans CJK KR Medium" pitchFamily="34" charset="-127"/>
                <a:ea typeface="Noto Sans CJK KR Medium" pitchFamily="34" charset="-127"/>
              </a:rPr>
              <a:t> </a:t>
            </a:r>
            <a:r>
              <a:rPr lang="mr-IN" altLang="ko-KR" sz="2000" dirty="0" smtClean="0">
                <a:gradFill>
                  <a:gsLst>
                    <a:gs pos="0">
                      <a:srgbClr val="4472C4">
                        <a:lumMod val="75000"/>
                      </a:srgbClr>
                    </a:gs>
                    <a:gs pos="100000">
                      <a:srgbClr val="4472C4">
                        <a:lumMod val="75000"/>
                      </a:srgbClr>
                    </a:gs>
                  </a:gsLst>
                  <a:lin ang="5400000" scaled="0"/>
                </a:gradFill>
                <a:latin typeface="Noto Sans CJK KR Medium" pitchFamily="34" charset="-127"/>
                <a:ea typeface="Noto Sans CJK KR Medium" pitchFamily="34" charset="-127"/>
              </a:rPr>
              <a:t>–</a:t>
            </a:r>
            <a:r>
              <a:rPr lang="en-US" altLang="ko-KR" sz="2000" dirty="0" smtClean="0">
                <a:gradFill>
                  <a:gsLst>
                    <a:gs pos="0">
                      <a:srgbClr val="4472C4">
                        <a:lumMod val="75000"/>
                      </a:srgbClr>
                    </a:gs>
                    <a:gs pos="100000">
                      <a:srgbClr val="4472C4">
                        <a:lumMod val="75000"/>
                      </a:srgbClr>
                    </a:gs>
                  </a:gsLst>
                  <a:lin ang="5400000" scaled="0"/>
                </a:gradFill>
                <a:latin typeface="Noto Sans CJK KR Medium" pitchFamily="34" charset="-127"/>
                <a:ea typeface="Noto Sans CJK KR Medium" pitchFamily="34" charset="-127"/>
              </a:rPr>
              <a:t> </a:t>
            </a:r>
            <a:r>
              <a:rPr lang="en-US" altLang="ko-KR" sz="2000" dirty="0" err="1" smtClean="0">
                <a:gradFill>
                  <a:gsLst>
                    <a:gs pos="0">
                      <a:srgbClr val="4472C4">
                        <a:lumMod val="75000"/>
                      </a:srgbClr>
                    </a:gs>
                    <a:gs pos="100000">
                      <a:srgbClr val="4472C4">
                        <a:lumMod val="75000"/>
                      </a:srgbClr>
                    </a:gs>
                  </a:gsLst>
                  <a:lin ang="5400000" scaled="0"/>
                </a:gradFill>
                <a:latin typeface="Noto Sans CJK KR Medium" pitchFamily="34" charset="-127"/>
                <a:ea typeface="Noto Sans CJK KR Medium" pitchFamily="34" charset="-127"/>
              </a:rPr>
              <a:t>Pytorch</a:t>
            </a:r>
            <a:r>
              <a:rPr lang="en-US" altLang="ko-KR" sz="2000" dirty="0" smtClean="0">
                <a:gradFill>
                  <a:gsLst>
                    <a:gs pos="0">
                      <a:srgbClr val="4472C4">
                        <a:lumMod val="75000"/>
                      </a:srgbClr>
                    </a:gs>
                    <a:gs pos="100000">
                      <a:srgbClr val="4472C4">
                        <a:lumMod val="75000"/>
                      </a:srgbClr>
                    </a:gs>
                  </a:gsLst>
                  <a:lin ang="5400000" scaled="0"/>
                </a:gradFill>
                <a:latin typeface="Noto Sans CJK KR Medium" pitchFamily="34" charset="-127"/>
                <a:ea typeface="Noto Sans CJK KR Medium" pitchFamily="34" charset="-127"/>
              </a:rPr>
              <a:t>	-</a:t>
            </a:r>
            <a:r>
              <a:rPr lang="en-US" altLang="ko-KR" sz="2000" dirty="0" err="1" smtClean="0">
                <a:gradFill>
                  <a:gsLst>
                    <a:gs pos="0">
                      <a:srgbClr val="4472C4">
                        <a:lumMod val="75000"/>
                      </a:srgbClr>
                    </a:gs>
                    <a:gs pos="100000">
                      <a:srgbClr val="4472C4">
                        <a:lumMod val="75000"/>
                      </a:srgbClr>
                    </a:gs>
                  </a:gsLst>
                  <a:lin ang="5400000" scaled="0"/>
                </a:gradFill>
                <a:latin typeface="Noto Sans CJK KR Medium" pitchFamily="34" charset="-127"/>
                <a:ea typeface="Noto Sans CJK KR Medium" pitchFamily="34" charset="-127"/>
              </a:rPr>
              <a:t>vdsr.py</a:t>
            </a:r>
            <a:endParaRPr lang="en-US" altLang="ko-KR" sz="2000" dirty="0" smtClean="0">
              <a:gradFill>
                <a:gsLst>
                  <a:gs pos="0">
                    <a:srgbClr val="4472C4">
                      <a:lumMod val="75000"/>
                    </a:srgbClr>
                  </a:gs>
                  <a:gs pos="100000">
                    <a:srgbClr val="4472C4">
                      <a:lumMod val="75000"/>
                    </a:srgbClr>
                  </a:gs>
                </a:gsLst>
                <a:lin ang="5400000" scaled="0"/>
              </a:gradFill>
              <a:latin typeface="Noto Sans CJK KR Medium" pitchFamily="34" charset="-127"/>
              <a:ea typeface="Noto Sans CJK KR Medium" pitchFamily="34" charset="-127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30224"/>
            <a:ext cx="7158715" cy="571328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7224888" y="2065866"/>
            <a:ext cx="246097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 smtClean="0"/>
              <a:t>Conv_Relu_Block</a:t>
            </a:r>
            <a:r>
              <a:rPr lang="en-US" sz="1200" dirty="0" smtClean="0"/>
              <a:t>()</a:t>
            </a:r>
          </a:p>
          <a:p>
            <a:r>
              <a:rPr lang="en-US" sz="1200" dirty="0" smtClean="0"/>
              <a:t>: conv</a:t>
            </a:r>
            <a:r>
              <a:rPr lang="ko-KR" altLang="en-US" sz="1200" dirty="0" smtClean="0"/>
              <a:t>층과 </a:t>
            </a:r>
            <a:r>
              <a:rPr lang="en-US" altLang="ko-KR" sz="1200" dirty="0" err="1" smtClean="0"/>
              <a:t>relu</a:t>
            </a:r>
            <a:r>
              <a:rPr lang="ko-KR" altLang="en-US" sz="1200" dirty="0" smtClean="0"/>
              <a:t>층을 묶은 </a:t>
            </a:r>
            <a:r>
              <a:rPr lang="en-US" altLang="ko-KR" sz="1200" dirty="0" smtClean="0"/>
              <a:t>block</a:t>
            </a:r>
            <a:endParaRPr lang="en-US" sz="1200" dirty="0"/>
          </a:p>
        </p:txBody>
      </p:sp>
      <p:sp>
        <p:nvSpPr>
          <p:cNvPr id="10" name="Rectangle 9"/>
          <p:cNvSpPr/>
          <p:nvPr/>
        </p:nvSpPr>
        <p:spPr>
          <a:xfrm>
            <a:off x="7224888" y="3324577"/>
            <a:ext cx="2460978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/>
              <a:t>Net()</a:t>
            </a:r>
          </a:p>
          <a:p>
            <a:pPr marL="228600" indent="-228600">
              <a:buAutoNum type="arabicParenR"/>
            </a:pPr>
            <a:r>
              <a:rPr lang="en-US" sz="1200" dirty="0" err="1" smtClean="0"/>
              <a:t>residual_layer</a:t>
            </a:r>
            <a:r>
              <a:rPr lang="en-US" sz="1200" dirty="0" smtClean="0"/>
              <a:t> = conv &amp; </a:t>
            </a:r>
            <a:r>
              <a:rPr lang="en-US" sz="1200" dirty="0" err="1" smtClean="0"/>
              <a:t>relu</a:t>
            </a:r>
            <a:r>
              <a:rPr lang="ko-KR" altLang="en-US" sz="1200" dirty="0" smtClean="0"/>
              <a:t>를 </a:t>
            </a:r>
            <a:r>
              <a:rPr lang="en-US" altLang="ko-KR" sz="1200" dirty="0" smtClean="0"/>
              <a:t>18</a:t>
            </a:r>
            <a:r>
              <a:rPr lang="ko-KR" altLang="en-US" sz="1200" dirty="0" smtClean="0"/>
              <a:t>번 반복한다</a:t>
            </a:r>
            <a:r>
              <a:rPr lang="en-US" altLang="ko-KR" sz="1200" dirty="0" smtClean="0"/>
              <a:t>.</a:t>
            </a:r>
          </a:p>
          <a:p>
            <a:pPr marL="228600" indent="-228600">
              <a:buAutoNum type="arabicParenR"/>
            </a:pPr>
            <a:r>
              <a:rPr lang="en-US" sz="1200" dirty="0" smtClean="0"/>
              <a:t>Input and output : conv</a:t>
            </a:r>
          </a:p>
          <a:p>
            <a:pPr marL="228600" indent="-228600">
              <a:buAutoNum type="arabicParenR"/>
            </a:pPr>
            <a:r>
              <a:rPr lang="en-US" sz="1200" dirty="0" smtClean="0"/>
              <a:t>AF : </a:t>
            </a:r>
            <a:r>
              <a:rPr lang="en-US" sz="1200" dirty="0" err="1" smtClean="0"/>
              <a:t>relu</a:t>
            </a:r>
            <a:endParaRPr lang="en-US" sz="1200" dirty="0" smtClean="0"/>
          </a:p>
          <a:p>
            <a:pPr marL="228600" indent="-228600">
              <a:buAutoNum type="arabicParenR"/>
            </a:pPr>
            <a:endParaRPr lang="en-US" sz="1200" dirty="0"/>
          </a:p>
          <a:p>
            <a:pPr marL="228600" indent="-228600">
              <a:buAutoNum type="arabicParenR"/>
            </a:pPr>
            <a:endParaRPr lang="en-US" sz="1200" dirty="0" smtClean="0"/>
          </a:p>
          <a:p>
            <a:pPr marL="228600" indent="-228600">
              <a:buAutoNum type="arabicParenR"/>
            </a:pPr>
            <a:endParaRPr lang="en-US" sz="1200" dirty="0"/>
          </a:p>
          <a:p>
            <a:pPr marL="228600" indent="-228600">
              <a:buAutoNum type="arabicParenR"/>
            </a:pPr>
            <a:endParaRPr lang="en-US" sz="1200" dirty="0"/>
          </a:p>
          <a:p>
            <a:pPr marL="228600" indent="-228600">
              <a:buAutoNum type="arabicParenR"/>
            </a:pPr>
            <a:endParaRPr lang="en-US" sz="1200" dirty="0" smtClean="0"/>
          </a:p>
          <a:p>
            <a:pPr marL="228600" indent="-228600">
              <a:buAutoNum type="arabicParenR"/>
            </a:pPr>
            <a:endParaRPr lang="en-US" sz="1200" dirty="0"/>
          </a:p>
          <a:p>
            <a:pPr marL="228600" indent="-228600">
              <a:buAutoNum type="arabicParenR"/>
            </a:pPr>
            <a:r>
              <a:rPr lang="ko-KR" altLang="en-US" sz="1200" dirty="0" smtClean="0"/>
              <a:t>최종 순서 </a:t>
            </a:r>
            <a:r>
              <a:rPr lang="en-US" altLang="ko-KR" sz="1200" dirty="0" smtClean="0"/>
              <a:t>: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x -&gt; input -&gt; </a:t>
            </a:r>
            <a:r>
              <a:rPr lang="en-US" altLang="ko-KR" sz="1200" dirty="0" err="1" smtClean="0"/>
              <a:t>relu</a:t>
            </a:r>
            <a:r>
              <a:rPr lang="en-US" altLang="ko-KR" sz="1200" dirty="0" smtClean="0"/>
              <a:t> -&gt; residual layer -&gt; output -&gt; add output and residual </a:t>
            </a:r>
            <a:endParaRPr lang="en-US" sz="1200" dirty="0"/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1082538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타원 16"/>
          <p:cNvSpPr/>
          <p:nvPr/>
        </p:nvSpPr>
        <p:spPr>
          <a:xfrm>
            <a:off x="531939" y="316300"/>
            <a:ext cx="201754" cy="20175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타원 11"/>
          <p:cNvSpPr/>
          <p:nvPr/>
        </p:nvSpPr>
        <p:spPr>
          <a:xfrm>
            <a:off x="418368" y="316301"/>
            <a:ext cx="201754" cy="20175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타원 2"/>
          <p:cNvSpPr/>
          <p:nvPr/>
        </p:nvSpPr>
        <p:spPr>
          <a:xfrm>
            <a:off x="317491" y="319177"/>
            <a:ext cx="201754" cy="201754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0" name="직사각형 10"/>
          <p:cNvSpPr/>
          <p:nvPr/>
        </p:nvSpPr>
        <p:spPr>
          <a:xfrm>
            <a:off x="764418" y="228625"/>
            <a:ext cx="5263849" cy="707886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r>
              <a:rPr lang="en-US" altLang="ko-KR" sz="2000" dirty="0" smtClean="0">
                <a:gradFill>
                  <a:gsLst>
                    <a:gs pos="0">
                      <a:srgbClr val="4472C4">
                        <a:lumMod val="75000"/>
                      </a:srgbClr>
                    </a:gs>
                    <a:gs pos="100000">
                      <a:srgbClr val="4472C4">
                        <a:lumMod val="75000"/>
                      </a:srgbClr>
                    </a:gs>
                  </a:gsLst>
                  <a:lin ang="5400000" scaled="0"/>
                </a:gradFill>
                <a:latin typeface="Noto Sans CJK KR Medium" pitchFamily="34" charset="-127"/>
                <a:ea typeface="Noto Sans CJK KR Medium" pitchFamily="34" charset="-127"/>
              </a:rPr>
              <a:t>VDSR</a:t>
            </a:r>
            <a:r>
              <a:rPr lang="ko-KR" altLang="en-US" sz="2000" dirty="0" smtClean="0">
                <a:gradFill>
                  <a:gsLst>
                    <a:gs pos="0">
                      <a:srgbClr val="4472C4">
                        <a:lumMod val="75000"/>
                      </a:srgbClr>
                    </a:gs>
                    <a:gs pos="100000">
                      <a:srgbClr val="4472C4">
                        <a:lumMod val="75000"/>
                      </a:srgbClr>
                    </a:gs>
                  </a:gsLst>
                  <a:lin ang="5400000" scaled="0"/>
                </a:gradFill>
                <a:latin typeface="Noto Sans CJK KR Medium" pitchFamily="34" charset="-127"/>
                <a:ea typeface="Noto Sans CJK KR Medium" pitchFamily="34" charset="-127"/>
              </a:rPr>
              <a:t> 코드</a:t>
            </a:r>
            <a:r>
              <a:rPr lang="en-US" altLang="ko-KR" sz="2000" dirty="0" smtClean="0">
                <a:gradFill>
                  <a:gsLst>
                    <a:gs pos="0">
                      <a:srgbClr val="4472C4">
                        <a:lumMod val="75000"/>
                      </a:srgbClr>
                    </a:gs>
                    <a:gs pos="100000">
                      <a:srgbClr val="4472C4">
                        <a:lumMod val="75000"/>
                      </a:srgbClr>
                    </a:gs>
                  </a:gsLst>
                  <a:lin ang="5400000" scaled="0"/>
                </a:gradFill>
                <a:latin typeface="Noto Sans CJK KR Medium" pitchFamily="34" charset="-127"/>
                <a:ea typeface="Noto Sans CJK KR Medium" pitchFamily="34" charset="-127"/>
              </a:rPr>
              <a:t> </a:t>
            </a:r>
            <a:r>
              <a:rPr lang="mr-IN" altLang="ko-KR" sz="2000" dirty="0" smtClean="0">
                <a:gradFill>
                  <a:gsLst>
                    <a:gs pos="0">
                      <a:srgbClr val="4472C4">
                        <a:lumMod val="75000"/>
                      </a:srgbClr>
                    </a:gs>
                    <a:gs pos="100000">
                      <a:srgbClr val="4472C4">
                        <a:lumMod val="75000"/>
                      </a:srgbClr>
                    </a:gs>
                  </a:gsLst>
                  <a:lin ang="5400000" scaled="0"/>
                </a:gradFill>
                <a:latin typeface="Noto Sans CJK KR Medium" pitchFamily="34" charset="-127"/>
                <a:ea typeface="Noto Sans CJK KR Medium" pitchFamily="34" charset="-127"/>
              </a:rPr>
              <a:t>–</a:t>
            </a:r>
            <a:r>
              <a:rPr lang="en-US" altLang="ko-KR" sz="2000" dirty="0" smtClean="0">
                <a:gradFill>
                  <a:gsLst>
                    <a:gs pos="0">
                      <a:srgbClr val="4472C4">
                        <a:lumMod val="75000"/>
                      </a:srgbClr>
                    </a:gs>
                    <a:gs pos="100000">
                      <a:srgbClr val="4472C4">
                        <a:lumMod val="75000"/>
                      </a:srgbClr>
                    </a:gs>
                  </a:gsLst>
                  <a:lin ang="5400000" scaled="0"/>
                </a:gradFill>
                <a:latin typeface="Noto Sans CJK KR Medium" pitchFamily="34" charset="-127"/>
                <a:ea typeface="Noto Sans CJK KR Medium" pitchFamily="34" charset="-127"/>
              </a:rPr>
              <a:t> </a:t>
            </a:r>
            <a:r>
              <a:rPr lang="en-US" altLang="ko-KR" sz="2000" dirty="0" err="1" smtClean="0">
                <a:gradFill>
                  <a:gsLst>
                    <a:gs pos="0">
                      <a:srgbClr val="4472C4">
                        <a:lumMod val="75000"/>
                      </a:srgbClr>
                    </a:gs>
                    <a:gs pos="100000">
                      <a:srgbClr val="4472C4">
                        <a:lumMod val="75000"/>
                      </a:srgbClr>
                    </a:gs>
                  </a:gsLst>
                  <a:lin ang="5400000" scaled="0"/>
                </a:gradFill>
                <a:latin typeface="Noto Sans CJK KR Medium" pitchFamily="34" charset="-127"/>
                <a:ea typeface="Noto Sans CJK KR Medium" pitchFamily="34" charset="-127"/>
              </a:rPr>
              <a:t>Pytorch</a:t>
            </a:r>
            <a:r>
              <a:rPr lang="en-US" altLang="ko-KR" sz="2000" dirty="0">
                <a:gradFill>
                  <a:gsLst>
                    <a:gs pos="0">
                      <a:srgbClr val="4472C4">
                        <a:lumMod val="75000"/>
                      </a:srgbClr>
                    </a:gs>
                    <a:gs pos="100000">
                      <a:srgbClr val="4472C4">
                        <a:lumMod val="75000"/>
                      </a:srgbClr>
                    </a:gs>
                  </a:gsLst>
                  <a:lin ang="5400000" scaled="0"/>
                </a:gradFill>
                <a:latin typeface="Noto Sans CJK KR Medium" pitchFamily="34" charset="-127"/>
                <a:ea typeface="Noto Sans CJK KR Medium" pitchFamily="34" charset="-127"/>
              </a:rPr>
              <a:t>	-</a:t>
            </a:r>
            <a:r>
              <a:rPr lang="en-US" altLang="ko-KR" sz="2000" dirty="0" err="1">
                <a:gradFill>
                  <a:gsLst>
                    <a:gs pos="0">
                      <a:srgbClr val="4472C4">
                        <a:lumMod val="75000"/>
                      </a:srgbClr>
                    </a:gs>
                    <a:gs pos="100000">
                      <a:srgbClr val="4472C4">
                        <a:lumMod val="75000"/>
                      </a:srgbClr>
                    </a:gs>
                  </a:gsLst>
                  <a:lin ang="5400000" scaled="0"/>
                </a:gradFill>
                <a:latin typeface="Noto Sans CJK KR Medium" pitchFamily="34" charset="-127"/>
                <a:ea typeface="Noto Sans CJK KR Medium" pitchFamily="34" charset="-127"/>
              </a:rPr>
              <a:t>main_vdsr.py</a:t>
            </a:r>
            <a:endParaRPr lang="en-US" altLang="ko-KR" sz="2000" dirty="0">
              <a:gradFill>
                <a:gsLst>
                  <a:gs pos="0">
                    <a:srgbClr val="4472C4">
                      <a:lumMod val="75000"/>
                    </a:srgbClr>
                  </a:gs>
                  <a:gs pos="100000">
                    <a:srgbClr val="4472C4">
                      <a:lumMod val="75000"/>
                    </a:srgbClr>
                  </a:gs>
                </a:gsLst>
                <a:lin ang="5400000" scaled="0"/>
              </a:gradFill>
              <a:latin typeface="Noto Sans CJK KR Medium" pitchFamily="34" charset="-127"/>
              <a:ea typeface="Noto Sans CJK KR Medium" pitchFamily="34" charset="-127"/>
            </a:endParaRPr>
          </a:p>
          <a:p>
            <a:endParaRPr lang="en-US" altLang="ko-KR" sz="2000" dirty="0" smtClean="0">
              <a:gradFill>
                <a:gsLst>
                  <a:gs pos="0">
                    <a:srgbClr val="4472C4">
                      <a:lumMod val="75000"/>
                    </a:srgbClr>
                  </a:gs>
                  <a:gs pos="100000">
                    <a:srgbClr val="4472C4">
                      <a:lumMod val="75000"/>
                    </a:srgbClr>
                  </a:gs>
                </a:gsLst>
                <a:lin ang="5400000" scaled="0"/>
              </a:gradFill>
              <a:latin typeface="Noto Sans CJK KR Medium" pitchFamily="34" charset="-127"/>
              <a:ea typeface="Noto Sans CJK KR Medium" pitchFamily="34" charset="-127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71794"/>
            <a:ext cx="6524623" cy="5389492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6555522" y="2122167"/>
            <a:ext cx="325191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 smtClean="0"/>
              <a:t>Cuda</a:t>
            </a:r>
            <a:r>
              <a:rPr lang="ko-KR" altLang="en-US" sz="1200" dirty="0" smtClean="0"/>
              <a:t>를 사용하면</a:t>
            </a:r>
            <a:r>
              <a:rPr lang="en-US" altLang="ko-KR" sz="1200" dirty="0" smtClean="0"/>
              <a:t>,</a:t>
            </a:r>
            <a:r>
              <a:rPr lang="ko-KR" altLang="en-US" sz="1200" dirty="0" smtClean="0"/>
              <a:t> </a:t>
            </a:r>
            <a:r>
              <a:rPr lang="en-US" altLang="ko-KR" sz="1200" dirty="0" err="1" smtClean="0"/>
              <a:t>gpu</a:t>
            </a:r>
            <a:r>
              <a:rPr lang="en-US" altLang="ko-KR" sz="1200" dirty="0" smtClean="0"/>
              <a:t> id</a:t>
            </a:r>
            <a:r>
              <a:rPr lang="ko-KR" altLang="en-US" sz="1200" dirty="0" smtClean="0"/>
              <a:t>를 출력하고</a:t>
            </a:r>
            <a:r>
              <a:rPr lang="en-US" altLang="ko-KR" sz="1200" dirty="0" smtClean="0"/>
              <a:t>,</a:t>
            </a:r>
            <a:r>
              <a:rPr lang="ko-KR" altLang="en-US" sz="1200" dirty="0" smtClean="0"/>
              <a:t> </a:t>
            </a:r>
            <a:r>
              <a:rPr lang="en-US" altLang="ko-KR" sz="1200" dirty="0" err="1" smtClean="0"/>
              <a:t>cuda</a:t>
            </a:r>
            <a:r>
              <a:rPr lang="ko-KR" altLang="en-US" sz="1200" dirty="0" smtClean="0"/>
              <a:t>를 사용할 수 없는 환경이라면</a:t>
            </a:r>
            <a:r>
              <a:rPr lang="en-US" altLang="ko-KR" sz="1200" dirty="0" smtClean="0"/>
              <a:t>,</a:t>
            </a:r>
            <a:r>
              <a:rPr lang="ko-KR" altLang="en-US" sz="1200" dirty="0" smtClean="0"/>
              <a:t> 에러 메세지를 출력</a:t>
            </a:r>
            <a:endParaRPr lang="en-US" sz="1200" dirty="0"/>
          </a:p>
        </p:txBody>
      </p:sp>
      <p:sp>
        <p:nvSpPr>
          <p:cNvPr id="18" name="Rectangle 17"/>
          <p:cNvSpPr/>
          <p:nvPr/>
        </p:nvSpPr>
        <p:spPr>
          <a:xfrm>
            <a:off x="6555522" y="3099621"/>
            <a:ext cx="325191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 smtClean="0"/>
              <a:t>난수를 생성하여 </a:t>
            </a:r>
            <a:r>
              <a:rPr lang="en-US" altLang="ko-KR" sz="1200" dirty="0" smtClean="0"/>
              <a:t>seed</a:t>
            </a:r>
            <a:r>
              <a:rPr lang="ko-KR" altLang="en-US" sz="1200" dirty="0" smtClean="0"/>
              <a:t>로 설정</a:t>
            </a:r>
            <a:r>
              <a:rPr lang="en-US" altLang="ko-KR" sz="1200" dirty="0" smtClean="0"/>
              <a:t>.</a:t>
            </a:r>
          </a:p>
          <a:p>
            <a:endParaRPr lang="en-US" altLang="ko-KR" sz="1200" dirty="0" smtClean="0"/>
          </a:p>
          <a:p>
            <a:r>
              <a:rPr lang="ko-KR" altLang="en-US" sz="1200" dirty="0" smtClean="0"/>
              <a:t>벤치마크 모드를 사용한다</a:t>
            </a:r>
            <a:r>
              <a:rPr lang="en-US" altLang="ko-KR" sz="1200" dirty="0" smtClean="0"/>
              <a:t>.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(</a:t>
            </a:r>
            <a:r>
              <a:rPr lang="ko-KR" altLang="en-US" sz="1200" dirty="0"/>
              <a:t> </a:t>
            </a:r>
            <a:r>
              <a:rPr lang="ko-KR" altLang="en-US" sz="1200" dirty="0" smtClean="0"/>
              <a:t>네트워크 입력 크기가 다를 때 유용 </a:t>
            </a:r>
            <a:r>
              <a:rPr lang="en-US" altLang="ko-KR" sz="1200" dirty="0" smtClean="0"/>
              <a:t>)</a:t>
            </a:r>
            <a:endParaRPr lang="en-US" sz="1200" dirty="0"/>
          </a:p>
        </p:txBody>
      </p:sp>
      <p:sp>
        <p:nvSpPr>
          <p:cNvPr id="21" name="Rectangle 20"/>
          <p:cNvSpPr/>
          <p:nvPr/>
        </p:nvSpPr>
        <p:spPr>
          <a:xfrm>
            <a:off x="6555521" y="4403490"/>
            <a:ext cx="325191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 smtClean="0"/>
              <a:t>Train_set</a:t>
            </a:r>
            <a:r>
              <a:rPr lang="en-US" sz="1200" dirty="0" smtClean="0"/>
              <a:t> : train dataset</a:t>
            </a:r>
          </a:p>
          <a:p>
            <a:r>
              <a:rPr lang="en-US" sz="1200" dirty="0" err="1" smtClean="0"/>
              <a:t>Training_data_loader</a:t>
            </a:r>
            <a:r>
              <a:rPr lang="en-US" sz="1200" dirty="0" smtClean="0"/>
              <a:t> : </a:t>
            </a:r>
            <a:r>
              <a:rPr lang="en-US" sz="1200" dirty="0" err="1" smtClean="0"/>
              <a:t>train_set</a:t>
            </a:r>
            <a:r>
              <a:rPr lang="ko-KR" altLang="en-US" sz="1200" dirty="0" smtClean="0"/>
              <a:t>의 </a:t>
            </a:r>
            <a:r>
              <a:rPr lang="en-US" altLang="ko-KR" sz="1200" dirty="0" smtClean="0"/>
              <a:t>data load</a:t>
            </a:r>
            <a:endParaRPr lang="en-US" sz="1200" dirty="0"/>
          </a:p>
        </p:txBody>
      </p:sp>
      <p:sp>
        <p:nvSpPr>
          <p:cNvPr id="22" name="Rectangle 21"/>
          <p:cNvSpPr/>
          <p:nvPr/>
        </p:nvSpPr>
        <p:spPr>
          <a:xfrm>
            <a:off x="6555521" y="4976781"/>
            <a:ext cx="325191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/>
              <a:t>Model = net()</a:t>
            </a:r>
          </a:p>
          <a:p>
            <a:r>
              <a:rPr lang="en-US" sz="1200" dirty="0" smtClean="0"/>
              <a:t>Loss : MSE</a:t>
            </a:r>
            <a:endParaRPr lang="en-US" sz="1200" dirty="0"/>
          </a:p>
        </p:txBody>
      </p:sp>
      <p:sp>
        <p:nvSpPr>
          <p:cNvPr id="23" name="Rectangle 22"/>
          <p:cNvSpPr/>
          <p:nvPr/>
        </p:nvSpPr>
        <p:spPr>
          <a:xfrm>
            <a:off x="6555521" y="5611776"/>
            <a:ext cx="325191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/>
              <a:t>Use </a:t>
            </a:r>
            <a:r>
              <a:rPr lang="en-US" sz="1200" dirty="0" err="1" smtClean="0"/>
              <a:t>gpu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6843923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타원 16"/>
          <p:cNvSpPr/>
          <p:nvPr/>
        </p:nvSpPr>
        <p:spPr>
          <a:xfrm>
            <a:off x="531939" y="316300"/>
            <a:ext cx="201754" cy="20175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타원 11"/>
          <p:cNvSpPr/>
          <p:nvPr/>
        </p:nvSpPr>
        <p:spPr>
          <a:xfrm>
            <a:off x="418368" y="316301"/>
            <a:ext cx="201754" cy="20175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타원 2"/>
          <p:cNvSpPr/>
          <p:nvPr/>
        </p:nvSpPr>
        <p:spPr>
          <a:xfrm>
            <a:off x="317491" y="319177"/>
            <a:ext cx="201754" cy="201754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2" y="1240897"/>
            <a:ext cx="6000187" cy="4685765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137830" y="1952831"/>
            <a:ext cx="325191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/>
              <a:t>Check point</a:t>
            </a:r>
            <a:r>
              <a:rPr lang="ko-KR" altLang="en-US" sz="1200" dirty="0"/>
              <a:t> </a:t>
            </a:r>
            <a:r>
              <a:rPr lang="ko-KR" altLang="en-US" sz="1200" dirty="0" smtClean="0"/>
              <a:t>이후부터 재실행</a:t>
            </a:r>
            <a:endParaRPr lang="en-US" sz="1200" dirty="0"/>
          </a:p>
        </p:txBody>
      </p:sp>
      <p:sp>
        <p:nvSpPr>
          <p:cNvPr id="10" name="Rectangle 9"/>
          <p:cNvSpPr/>
          <p:nvPr/>
        </p:nvSpPr>
        <p:spPr>
          <a:xfrm>
            <a:off x="6137830" y="3285276"/>
            <a:ext cx="325191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 smtClean="0"/>
              <a:t>Pretrain</a:t>
            </a:r>
            <a:r>
              <a:rPr lang="ko-KR" altLang="en-US" sz="1200" dirty="0" smtClean="0"/>
              <a:t>된 </a:t>
            </a:r>
            <a:r>
              <a:rPr lang="en-US" altLang="ko-KR" sz="1200" dirty="0" smtClean="0"/>
              <a:t>model </a:t>
            </a:r>
            <a:r>
              <a:rPr lang="ko-KR" altLang="en-US" sz="1200" dirty="0" smtClean="0"/>
              <a:t>사용</a:t>
            </a:r>
            <a:endParaRPr lang="en-US" sz="1200" dirty="0"/>
          </a:p>
        </p:txBody>
      </p:sp>
      <p:sp>
        <p:nvSpPr>
          <p:cNvPr id="11" name="Rectangle 10"/>
          <p:cNvSpPr/>
          <p:nvPr/>
        </p:nvSpPr>
        <p:spPr>
          <a:xfrm>
            <a:off x="6137829" y="4617721"/>
            <a:ext cx="325191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/>
              <a:t>Optimizer</a:t>
            </a:r>
            <a:r>
              <a:rPr lang="ko-KR" altLang="en-US" sz="1200" dirty="0" smtClean="0"/>
              <a:t>로 </a:t>
            </a:r>
            <a:r>
              <a:rPr lang="en-US" altLang="ko-KR" sz="1200" dirty="0" smtClean="0"/>
              <a:t>SGD</a:t>
            </a:r>
            <a:r>
              <a:rPr lang="ko-KR" altLang="en-US" sz="1200" dirty="0" smtClean="0"/>
              <a:t> 사용</a:t>
            </a:r>
            <a:endParaRPr lang="en-US" sz="1200" dirty="0"/>
          </a:p>
        </p:txBody>
      </p:sp>
      <p:sp>
        <p:nvSpPr>
          <p:cNvPr id="13" name="Rectangle 12"/>
          <p:cNvSpPr/>
          <p:nvPr/>
        </p:nvSpPr>
        <p:spPr>
          <a:xfrm>
            <a:off x="6137829" y="5220769"/>
            <a:ext cx="325191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/>
              <a:t>Start epoch </a:t>
            </a:r>
            <a:r>
              <a:rPr lang="ko-KR" altLang="en-US" sz="1200" dirty="0" smtClean="0"/>
              <a:t>에서 </a:t>
            </a:r>
            <a:r>
              <a:rPr lang="en-US" altLang="ko-KR" sz="1200" dirty="0" smtClean="0"/>
              <a:t>epoch</a:t>
            </a:r>
            <a:r>
              <a:rPr lang="ko-KR" altLang="en-US" sz="1200" dirty="0" smtClean="0"/>
              <a:t> 수 만큼 </a:t>
            </a:r>
            <a:r>
              <a:rPr lang="en-US" altLang="ko-KR" sz="1200" dirty="0" smtClean="0"/>
              <a:t>train,</a:t>
            </a:r>
          </a:p>
          <a:p>
            <a:r>
              <a:rPr lang="en-US" sz="1200" dirty="0" smtClean="0"/>
              <a:t>Save check point</a:t>
            </a:r>
            <a:endParaRPr lang="en-US" sz="1200" dirty="0"/>
          </a:p>
        </p:txBody>
      </p:sp>
      <p:sp>
        <p:nvSpPr>
          <p:cNvPr id="14" name="직사각형 10"/>
          <p:cNvSpPr/>
          <p:nvPr/>
        </p:nvSpPr>
        <p:spPr>
          <a:xfrm>
            <a:off x="764418" y="228625"/>
            <a:ext cx="5263849" cy="707886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r>
              <a:rPr lang="en-US" altLang="ko-KR" sz="2000" dirty="0" smtClean="0">
                <a:gradFill>
                  <a:gsLst>
                    <a:gs pos="0">
                      <a:srgbClr val="4472C4">
                        <a:lumMod val="75000"/>
                      </a:srgbClr>
                    </a:gs>
                    <a:gs pos="100000">
                      <a:srgbClr val="4472C4">
                        <a:lumMod val="75000"/>
                      </a:srgbClr>
                    </a:gs>
                  </a:gsLst>
                  <a:lin ang="5400000" scaled="0"/>
                </a:gradFill>
                <a:latin typeface="Noto Sans CJK KR Medium" pitchFamily="34" charset="-127"/>
                <a:ea typeface="Noto Sans CJK KR Medium" pitchFamily="34" charset="-127"/>
              </a:rPr>
              <a:t>VDSR</a:t>
            </a:r>
            <a:r>
              <a:rPr lang="ko-KR" altLang="en-US" sz="2000" dirty="0" smtClean="0">
                <a:gradFill>
                  <a:gsLst>
                    <a:gs pos="0">
                      <a:srgbClr val="4472C4">
                        <a:lumMod val="75000"/>
                      </a:srgbClr>
                    </a:gs>
                    <a:gs pos="100000">
                      <a:srgbClr val="4472C4">
                        <a:lumMod val="75000"/>
                      </a:srgbClr>
                    </a:gs>
                  </a:gsLst>
                  <a:lin ang="5400000" scaled="0"/>
                </a:gradFill>
                <a:latin typeface="Noto Sans CJK KR Medium" pitchFamily="34" charset="-127"/>
                <a:ea typeface="Noto Sans CJK KR Medium" pitchFamily="34" charset="-127"/>
              </a:rPr>
              <a:t> 코드</a:t>
            </a:r>
            <a:r>
              <a:rPr lang="en-US" altLang="ko-KR" sz="2000" dirty="0" smtClean="0">
                <a:gradFill>
                  <a:gsLst>
                    <a:gs pos="0">
                      <a:srgbClr val="4472C4">
                        <a:lumMod val="75000"/>
                      </a:srgbClr>
                    </a:gs>
                    <a:gs pos="100000">
                      <a:srgbClr val="4472C4">
                        <a:lumMod val="75000"/>
                      </a:srgbClr>
                    </a:gs>
                  </a:gsLst>
                  <a:lin ang="5400000" scaled="0"/>
                </a:gradFill>
                <a:latin typeface="Noto Sans CJK KR Medium" pitchFamily="34" charset="-127"/>
                <a:ea typeface="Noto Sans CJK KR Medium" pitchFamily="34" charset="-127"/>
              </a:rPr>
              <a:t> </a:t>
            </a:r>
            <a:r>
              <a:rPr lang="mr-IN" altLang="ko-KR" sz="2000" dirty="0" smtClean="0">
                <a:gradFill>
                  <a:gsLst>
                    <a:gs pos="0">
                      <a:srgbClr val="4472C4">
                        <a:lumMod val="75000"/>
                      </a:srgbClr>
                    </a:gs>
                    <a:gs pos="100000">
                      <a:srgbClr val="4472C4">
                        <a:lumMod val="75000"/>
                      </a:srgbClr>
                    </a:gs>
                  </a:gsLst>
                  <a:lin ang="5400000" scaled="0"/>
                </a:gradFill>
                <a:latin typeface="Noto Sans CJK KR Medium" pitchFamily="34" charset="-127"/>
                <a:ea typeface="Noto Sans CJK KR Medium" pitchFamily="34" charset="-127"/>
              </a:rPr>
              <a:t>–</a:t>
            </a:r>
            <a:r>
              <a:rPr lang="en-US" altLang="ko-KR" sz="2000" dirty="0" smtClean="0">
                <a:gradFill>
                  <a:gsLst>
                    <a:gs pos="0">
                      <a:srgbClr val="4472C4">
                        <a:lumMod val="75000"/>
                      </a:srgbClr>
                    </a:gs>
                    <a:gs pos="100000">
                      <a:srgbClr val="4472C4">
                        <a:lumMod val="75000"/>
                      </a:srgbClr>
                    </a:gs>
                  </a:gsLst>
                  <a:lin ang="5400000" scaled="0"/>
                </a:gradFill>
                <a:latin typeface="Noto Sans CJK KR Medium" pitchFamily="34" charset="-127"/>
                <a:ea typeface="Noto Sans CJK KR Medium" pitchFamily="34" charset="-127"/>
              </a:rPr>
              <a:t> </a:t>
            </a:r>
            <a:r>
              <a:rPr lang="en-US" altLang="ko-KR" sz="2000" dirty="0" err="1" smtClean="0">
                <a:gradFill>
                  <a:gsLst>
                    <a:gs pos="0">
                      <a:srgbClr val="4472C4">
                        <a:lumMod val="75000"/>
                      </a:srgbClr>
                    </a:gs>
                    <a:gs pos="100000">
                      <a:srgbClr val="4472C4">
                        <a:lumMod val="75000"/>
                      </a:srgbClr>
                    </a:gs>
                  </a:gsLst>
                  <a:lin ang="5400000" scaled="0"/>
                </a:gradFill>
                <a:latin typeface="Noto Sans CJK KR Medium" pitchFamily="34" charset="-127"/>
                <a:ea typeface="Noto Sans CJK KR Medium" pitchFamily="34" charset="-127"/>
              </a:rPr>
              <a:t>Pytorch</a:t>
            </a:r>
            <a:r>
              <a:rPr lang="en-US" altLang="ko-KR" sz="2000" dirty="0">
                <a:gradFill>
                  <a:gsLst>
                    <a:gs pos="0">
                      <a:srgbClr val="4472C4">
                        <a:lumMod val="75000"/>
                      </a:srgbClr>
                    </a:gs>
                    <a:gs pos="100000">
                      <a:srgbClr val="4472C4">
                        <a:lumMod val="75000"/>
                      </a:srgbClr>
                    </a:gs>
                  </a:gsLst>
                  <a:lin ang="5400000" scaled="0"/>
                </a:gradFill>
                <a:latin typeface="Noto Sans CJK KR Medium" pitchFamily="34" charset="-127"/>
                <a:ea typeface="Noto Sans CJK KR Medium" pitchFamily="34" charset="-127"/>
              </a:rPr>
              <a:t>	-</a:t>
            </a:r>
            <a:r>
              <a:rPr lang="en-US" altLang="ko-KR" sz="2000" dirty="0" err="1">
                <a:gradFill>
                  <a:gsLst>
                    <a:gs pos="0">
                      <a:srgbClr val="4472C4">
                        <a:lumMod val="75000"/>
                      </a:srgbClr>
                    </a:gs>
                    <a:gs pos="100000">
                      <a:srgbClr val="4472C4">
                        <a:lumMod val="75000"/>
                      </a:srgbClr>
                    </a:gs>
                  </a:gsLst>
                  <a:lin ang="5400000" scaled="0"/>
                </a:gradFill>
                <a:latin typeface="Noto Sans CJK KR Medium" pitchFamily="34" charset="-127"/>
                <a:ea typeface="Noto Sans CJK KR Medium" pitchFamily="34" charset="-127"/>
              </a:rPr>
              <a:t>main_vdsr.py</a:t>
            </a:r>
            <a:endParaRPr lang="en-US" altLang="ko-KR" sz="2000" dirty="0">
              <a:gradFill>
                <a:gsLst>
                  <a:gs pos="0">
                    <a:srgbClr val="4472C4">
                      <a:lumMod val="75000"/>
                    </a:srgbClr>
                  </a:gs>
                  <a:gs pos="100000">
                    <a:srgbClr val="4472C4">
                      <a:lumMod val="75000"/>
                    </a:srgbClr>
                  </a:gs>
                </a:gsLst>
                <a:lin ang="5400000" scaled="0"/>
              </a:gradFill>
              <a:latin typeface="Noto Sans CJK KR Medium" pitchFamily="34" charset="-127"/>
              <a:ea typeface="Noto Sans CJK KR Medium" pitchFamily="34" charset="-127"/>
            </a:endParaRPr>
          </a:p>
          <a:p>
            <a:endParaRPr lang="en-US" altLang="ko-KR" sz="2000" dirty="0" smtClean="0">
              <a:gradFill>
                <a:gsLst>
                  <a:gs pos="0">
                    <a:srgbClr val="4472C4">
                      <a:lumMod val="75000"/>
                    </a:srgbClr>
                  </a:gs>
                  <a:gs pos="100000">
                    <a:srgbClr val="4472C4">
                      <a:lumMod val="75000"/>
                    </a:srgbClr>
                  </a:gs>
                </a:gsLst>
                <a:lin ang="5400000" scaled="0"/>
              </a:gradFill>
              <a:latin typeface="Noto Sans CJK KR Medium" pitchFamily="34" charset="-127"/>
              <a:ea typeface="Noto Sans CJK KR Mediu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815626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타원 16"/>
          <p:cNvSpPr/>
          <p:nvPr/>
        </p:nvSpPr>
        <p:spPr>
          <a:xfrm>
            <a:off x="531939" y="316300"/>
            <a:ext cx="201754" cy="20175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타원 11"/>
          <p:cNvSpPr/>
          <p:nvPr/>
        </p:nvSpPr>
        <p:spPr>
          <a:xfrm>
            <a:off x="418368" y="316301"/>
            <a:ext cx="201754" cy="20175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타원 2"/>
          <p:cNvSpPr/>
          <p:nvPr/>
        </p:nvSpPr>
        <p:spPr>
          <a:xfrm>
            <a:off x="317491" y="319177"/>
            <a:ext cx="201754" cy="201754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09244"/>
            <a:ext cx="6350690" cy="545364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499076" y="1415535"/>
            <a:ext cx="325191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/>
              <a:t>Learning rate</a:t>
            </a:r>
            <a:r>
              <a:rPr lang="ko-KR" altLang="en-US" sz="1200" dirty="0" smtClean="0"/>
              <a:t>를 </a:t>
            </a:r>
            <a:r>
              <a:rPr lang="en-US" altLang="ko-KR" sz="1200" dirty="0" smtClean="0"/>
              <a:t>10</a:t>
            </a:r>
            <a:r>
              <a:rPr lang="ko-KR" altLang="en-US" sz="1200" dirty="0" smtClean="0"/>
              <a:t>배씩 낮추며 실행한다</a:t>
            </a:r>
            <a:r>
              <a:rPr lang="en-US" altLang="ko-KR" sz="1200" dirty="0" smtClean="0"/>
              <a:t>.</a:t>
            </a:r>
            <a:endParaRPr lang="en-US" sz="1200" dirty="0"/>
          </a:p>
        </p:txBody>
      </p:sp>
      <p:sp>
        <p:nvSpPr>
          <p:cNvPr id="10" name="Rectangle 9"/>
          <p:cNvSpPr/>
          <p:nvPr/>
        </p:nvSpPr>
        <p:spPr>
          <a:xfrm>
            <a:off x="6499076" y="2098825"/>
            <a:ext cx="3251913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/>
              <a:t>--------	Train</a:t>
            </a:r>
          </a:p>
          <a:p>
            <a:endParaRPr lang="en-US" sz="1200" dirty="0"/>
          </a:p>
          <a:p>
            <a:r>
              <a:rPr lang="en-US" sz="1200" dirty="0" smtClean="0"/>
              <a:t>Learning rate : </a:t>
            </a:r>
            <a:r>
              <a:rPr lang="en-US" sz="1200" dirty="0" err="1" smtClean="0"/>
              <a:t>adjust_learning_rate</a:t>
            </a:r>
            <a:endParaRPr lang="en-US" sz="1200" dirty="0" smtClean="0"/>
          </a:p>
          <a:p>
            <a:endParaRPr lang="en-US" sz="1200" dirty="0"/>
          </a:p>
          <a:p>
            <a:r>
              <a:rPr lang="en-US" sz="1200" dirty="0" smtClean="0"/>
              <a:t>Iteration = </a:t>
            </a:r>
            <a:r>
              <a:rPr lang="en-US" sz="1200" dirty="0" err="1" smtClean="0"/>
              <a:t>training_data_loader</a:t>
            </a:r>
            <a:endParaRPr lang="en-US" sz="1200" dirty="0" smtClean="0"/>
          </a:p>
          <a:p>
            <a:r>
              <a:rPr lang="en-US" sz="1200" dirty="0" smtClean="0"/>
              <a:t>Batch </a:t>
            </a:r>
            <a:r>
              <a:rPr lang="en-US" altLang="ko-KR" sz="1200" dirty="0"/>
              <a:t>=</a:t>
            </a:r>
            <a:r>
              <a:rPr lang="en-US" sz="1200" dirty="0" smtClean="0"/>
              <a:t> 1</a:t>
            </a:r>
          </a:p>
          <a:p>
            <a:endParaRPr lang="en-US" sz="1200" dirty="0"/>
          </a:p>
          <a:p>
            <a:r>
              <a:rPr lang="en-US" sz="1200" dirty="0" smtClean="0"/>
              <a:t>Use </a:t>
            </a:r>
            <a:r>
              <a:rPr lang="en-US" sz="1200" dirty="0" err="1" smtClean="0"/>
              <a:t>cuda</a:t>
            </a:r>
            <a:endParaRPr lang="en-US" sz="1200" dirty="0" smtClean="0"/>
          </a:p>
          <a:p>
            <a:endParaRPr lang="en-US" sz="1200" dirty="0"/>
          </a:p>
          <a:p>
            <a:endParaRPr lang="en-US" sz="1200" dirty="0"/>
          </a:p>
        </p:txBody>
      </p:sp>
      <p:sp>
        <p:nvSpPr>
          <p:cNvPr id="11" name="직사각형 10"/>
          <p:cNvSpPr/>
          <p:nvPr/>
        </p:nvSpPr>
        <p:spPr>
          <a:xfrm>
            <a:off x="764418" y="228625"/>
            <a:ext cx="5263849" cy="707886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r>
              <a:rPr lang="en-US" altLang="ko-KR" sz="2000" dirty="0" smtClean="0">
                <a:gradFill>
                  <a:gsLst>
                    <a:gs pos="0">
                      <a:srgbClr val="4472C4">
                        <a:lumMod val="75000"/>
                      </a:srgbClr>
                    </a:gs>
                    <a:gs pos="100000">
                      <a:srgbClr val="4472C4">
                        <a:lumMod val="75000"/>
                      </a:srgbClr>
                    </a:gs>
                  </a:gsLst>
                  <a:lin ang="5400000" scaled="0"/>
                </a:gradFill>
                <a:latin typeface="Noto Sans CJK KR Medium" pitchFamily="34" charset="-127"/>
                <a:ea typeface="Noto Sans CJK KR Medium" pitchFamily="34" charset="-127"/>
              </a:rPr>
              <a:t>VDSR</a:t>
            </a:r>
            <a:r>
              <a:rPr lang="ko-KR" altLang="en-US" sz="2000" dirty="0" smtClean="0">
                <a:gradFill>
                  <a:gsLst>
                    <a:gs pos="0">
                      <a:srgbClr val="4472C4">
                        <a:lumMod val="75000"/>
                      </a:srgbClr>
                    </a:gs>
                    <a:gs pos="100000">
                      <a:srgbClr val="4472C4">
                        <a:lumMod val="75000"/>
                      </a:srgbClr>
                    </a:gs>
                  </a:gsLst>
                  <a:lin ang="5400000" scaled="0"/>
                </a:gradFill>
                <a:latin typeface="Noto Sans CJK KR Medium" pitchFamily="34" charset="-127"/>
                <a:ea typeface="Noto Sans CJK KR Medium" pitchFamily="34" charset="-127"/>
              </a:rPr>
              <a:t> 코드</a:t>
            </a:r>
            <a:r>
              <a:rPr lang="en-US" altLang="ko-KR" sz="2000" dirty="0" smtClean="0">
                <a:gradFill>
                  <a:gsLst>
                    <a:gs pos="0">
                      <a:srgbClr val="4472C4">
                        <a:lumMod val="75000"/>
                      </a:srgbClr>
                    </a:gs>
                    <a:gs pos="100000">
                      <a:srgbClr val="4472C4">
                        <a:lumMod val="75000"/>
                      </a:srgbClr>
                    </a:gs>
                  </a:gsLst>
                  <a:lin ang="5400000" scaled="0"/>
                </a:gradFill>
                <a:latin typeface="Noto Sans CJK KR Medium" pitchFamily="34" charset="-127"/>
                <a:ea typeface="Noto Sans CJK KR Medium" pitchFamily="34" charset="-127"/>
              </a:rPr>
              <a:t> </a:t>
            </a:r>
            <a:r>
              <a:rPr lang="mr-IN" altLang="ko-KR" sz="2000" dirty="0" smtClean="0">
                <a:gradFill>
                  <a:gsLst>
                    <a:gs pos="0">
                      <a:srgbClr val="4472C4">
                        <a:lumMod val="75000"/>
                      </a:srgbClr>
                    </a:gs>
                    <a:gs pos="100000">
                      <a:srgbClr val="4472C4">
                        <a:lumMod val="75000"/>
                      </a:srgbClr>
                    </a:gs>
                  </a:gsLst>
                  <a:lin ang="5400000" scaled="0"/>
                </a:gradFill>
                <a:latin typeface="Noto Sans CJK KR Medium" pitchFamily="34" charset="-127"/>
                <a:ea typeface="Noto Sans CJK KR Medium" pitchFamily="34" charset="-127"/>
              </a:rPr>
              <a:t>–</a:t>
            </a:r>
            <a:r>
              <a:rPr lang="en-US" altLang="ko-KR" sz="2000" dirty="0" smtClean="0">
                <a:gradFill>
                  <a:gsLst>
                    <a:gs pos="0">
                      <a:srgbClr val="4472C4">
                        <a:lumMod val="75000"/>
                      </a:srgbClr>
                    </a:gs>
                    <a:gs pos="100000">
                      <a:srgbClr val="4472C4">
                        <a:lumMod val="75000"/>
                      </a:srgbClr>
                    </a:gs>
                  </a:gsLst>
                  <a:lin ang="5400000" scaled="0"/>
                </a:gradFill>
                <a:latin typeface="Noto Sans CJK KR Medium" pitchFamily="34" charset="-127"/>
                <a:ea typeface="Noto Sans CJK KR Medium" pitchFamily="34" charset="-127"/>
              </a:rPr>
              <a:t> </a:t>
            </a:r>
            <a:r>
              <a:rPr lang="en-US" altLang="ko-KR" sz="2000" dirty="0" err="1" smtClean="0">
                <a:gradFill>
                  <a:gsLst>
                    <a:gs pos="0">
                      <a:srgbClr val="4472C4">
                        <a:lumMod val="75000"/>
                      </a:srgbClr>
                    </a:gs>
                    <a:gs pos="100000">
                      <a:srgbClr val="4472C4">
                        <a:lumMod val="75000"/>
                      </a:srgbClr>
                    </a:gs>
                  </a:gsLst>
                  <a:lin ang="5400000" scaled="0"/>
                </a:gradFill>
                <a:latin typeface="Noto Sans CJK KR Medium" pitchFamily="34" charset="-127"/>
                <a:ea typeface="Noto Sans CJK KR Medium" pitchFamily="34" charset="-127"/>
              </a:rPr>
              <a:t>Pytorch</a:t>
            </a:r>
            <a:r>
              <a:rPr lang="en-US" altLang="ko-KR" sz="2000" dirty="0">
                <a:gradFill>
                  <a:gsLst>
                    <a:gs pos="0">
                      <a:srgbClr val="4472C4">
                        <a:lumMod val="75000"/>
                      </a:srgbClr>
                    </a:gs>
                    <a:gs pos="100000">
                      <a:srgbClr val="4472C4">
                        <a:lumMod val="75000"/>
                      </a:srgbClr>
                    </a:gs>
                  </a:gsLst>
                  <a:lin ang="5400000" scaled="0"/>
                </a:gradFill>
                <a:latin typeface="Noto Sans CJK KR Medium" pitchFamily="34" charset="-127"/>
                <a:ea typeface="Noto Sans CJK KR Medium" pitchFamily="34" charset="-127"/>
              </a:rPr>
              <a:t>	-</a:t>
            </a:r>
            <a:r>
              <a:rPr lang="en-US" altLang="ko-KR" sz="2000" dirty="0" err="1">
                <a:gradFill>
                  <a:gsLst>
                    <a:gs pos="0">
                      <a:srgbClr val="4472C4">
                        <a:lumMod val="75000"/>
                      </a:srgbClr>
                    </a:gs>
                    <a:gs pos="100000">
                      <a:srgbClr val="4472C4">
                        <a:lumMod val="75000"/>
                      </a:srgbClr>
                    </a:gs>
                  </a:gsLst>
                  <a:lin ang="5400000" scaled="0"/>
                </a:gradFill>
                <a:latin typeface="Noto Sans CJK KR Medium" pitchFamily="34" charset="-127"/>
                <a:ea typeface="Noto Sans CJK KR Medium" pitchFamily="34" charset="-127"/>
              </a:rPr>
              <a:t>main_vdsr.py</a:t>
            </a:r>
            <a:endParaRPr lang="en-US" altLang="ko-KR" sz="2000" dirty="0">
              <a:gradFill>
                <a:gsLst>
                  <a:gs pos="0">
                    <a:srgbClr val="4472C4">
                      <a:lumMod val="75000"/>
                    </a:srgbClr>
                  </a:gs>
                  <a:gs pos="100000">
                    <a:srgbClr val="4472C4">
                      <a:lumMod val="75000"/>
                    </a:srgbClr>
                  </a:gs>
                </a:gsLst>
                <a:lin ang="5400000" scaled="0"/>
              </a:gradFill>
              <a:latin typeface="Noto Sans CJK KR Medium" pitchFamily="34" charset="-127"/>
              <a:ea typeface="Noto Sans CJK KR Medium" pitchFamily="34" charset="-127"/>
            </a:endParaRPr>
          </a:p>
          <a:p>
            <a:endParaRPr lang="en-US" altLang="ko-KR" sz="2000" dirty="0" smtClean="0">
              <a:gradFill>
                <a:gsLst>
                  <a:gs pos="0">
                    <a:srgbClr val="4472C4">
                      <a:lumMod val="75000"/>
                    </a:srgbClr>
                  </a:gs>
                  <a:gs pos="100000">
                    <a:srgbClr val="4472C4">
                      <a:lumMod val="75000"/>
                    </a:srgbClr>
                  </a:gs>
                </a:gsLst>
                <a:lin ang="5400000" scaled="0"/>
              </a:gradFill>
              <a:latin typeface="Noto Sans CJK KR Medium" pitchFamily="34" charset="-127"/>
              <a:ea typeface="Noto Sans CJK KR Mediu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47675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타원 16"/>
          <p:cNvSpPr/>
          <p:nvPr/>
        </p:nvSpPr>
        <p:spPr>
          <a:xfrm>
            <a:off x="531939" y="316300"/>
            <a:ext cx="201754" cy="20175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타원 11"/>
          <p:cNvSpPr/>
          <p:nvPr/>
        </p:nvSpPr>
        <p:spPr>
          <a:xfrm>
            <a:off x="418368" y="316301"/>
            <a:ext cx="201754" cy="20175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타원 2"/>
          <p:cNvSpPr/>
          <p:nvPr/>
        </p:nvSpPr>
        <p:spPr>
          <a:xfrm>
            <a:off x="317491" y="319177"/>
            <a:ext cx="201754" cy="201754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55890"/>
            <a:ext cx="6407220" cy="2558151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654087" y="1957404"/>
            <a:ext cx="325191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smtClean="0"/>
              <a:t>Save check point</a:t>
            </a:r>
            <a:endParaRPr lang="en-US" sz="1200" dirty="0"/>
          </a:p>
        </p:txBody>
      </p:sp>
      <p:sp>
        <p:nvSpPr>
          <p:cNvPr id="10" name="직사각형 10"/>
          <p:cNvSpPr/>
          <p:nvPr/>
        </p:nvSpPr>
        <p:spPr>
          <a:xfrm>
            <a:off x="764418" y="228625"/>
            <a:ext cx="5263849" cy="707886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r>
              <a:rPr lang="en-US" altLang="ko-KR" sz="2000" dirty="0" smtClean="0">
                <a:gradFill>
                  <a:gsLst>
                    <a:gs pos="0">
                      <a:srgbClr val="4472C4">
                        <a:lumMod val="75000"/>
                      </a:srgbClr>
                    </a:gs>
                    <a:gs pos="100000">
                      <a:srgbClr val="4472C4">
                        <a:lumMod val="75000"/>
                      </a:srgbClr>
                    </a:gs>
                  </a:gsLst>
                  <a:lin ang="5400000" scaled="0"/>
                </a:gradFill>
                <a:latin typeface="Noto Sans CJK KR Medium" pitchFamily="34" charset="-127"/>
                <a:ea typeface="Noto Sans CJK KR Medium" pitchFamily="34" charset="-127"/>
              </a:rPr>
              <a:t>VDSR</a:t>
            </a:r>
            <a:r>
              <a:rPr lang="ko-KR" altLang="en-US" sz="2000" dirty="0" smtClean="0">
                <a:gradFill>
                  <a:gsLst>
                    <a:gs pos="0">
                      <a:srgbClr val="4472C4">
                        <a:lumMod val="75000"/>
                      </a:srgbClr>
                    </a:gs>
                    <a:gs pos="100000">
                      <a:srgbClr val="4472C4">
                        <a:lumMod val="75000"/>
                      </a:srgbClr>
                    </a:gs>
                  </a:gsLst>
                  <a:lin ang="5400000" scaled="0"/>
                </a:gradFill>
                <a:latin typeface="Noto Sans CJK KR Medium" pitchFamily="34" charset="-127"/>
                <a:ea typeface="Noto Sans CJK KR Medium" pitchFamily="34" charset="-127"/>
              </a:rPr>
              <a:t> 코드</a:t>
            </a:r>
            <a:r>
              <a:rPr lang="en-US" altLang="ko-KR" sz="2000" dirty="0" smtClean="0">
                <a:gradFill>
                  <a:gsLst>
                    <a:gs pos="0">
                      <a:srgbClr val="4472C4">
                        <a:lumMod val="75000"/>
                      </a:srgbClr>
                    </a:gs>
                    <a:gs pos="100000">
                      <a:srgbClr val="4472C4">
                        <a:lumMod val="75000"/>
                      </a:srgbClr>
                    </a:gs>
                  </a:gsLst>
                  <a:lin ang="5400000" scaled="0"/>
                </a:gradFill>
                <a:latin typeface="Noto Sans CJK KR Medium" pitchFamily="34" charset="-127"/>
                <a:ea typeface="Noto Sans CJK KR Medium" pitchFamily="34" charset="-127"/>
              </a:rPr>
              <a:t> </a:t>
            </a:r>
            <a:r>
              <a:rPr lang="mr-IN" altLang="ko-KR" sz="2000" dirty="0" smtClean="0">
                <a:gradFill>
                  <a:gsLst>
                    <a:gs pos="0">
                      <a:srgbClr val="4472C4">
                        <a:lumMod val="75000"/>
                      </a:srgbClr>
                    </a:gs>
                    <a:gs pos="100000">
                      <a:srgbClr val="4472C4">
                        <a:lumMod val="75000"/>
                      </a:srgbClr>
                    </a:gs>
                  </a:gsLst>
                  <a:lin ang="5400000" scaled="0"/>
                </a:gradFill>
                <a:latin typeface="Noto Sans CJK KR Medium" pitchFamily="34" charset="-127"/>
                <a:ea typeface="Noto Sans CJK KR Medium" pitchFamily="34" charset="-127"/>
              </a:rPr>
              <a:t>–</a:t>
            </a:r>
            <a:r>
              <a:rPr lang="en-US" altLang="ko-KR" sz="2000" dirty="0" smtClean="0">
                <a:gradFill>
                  <a:gsLst>
                    <a:gs pos="0">
                      <a:srgbClr val="4472C4">
                        <a:lumMod val="75000"/>
                      </a:srgbClr>
                    </a:gs>
                    <a:gs pos="100000">
                      <a:srgbClr val="4472C4">
                        <a:lumMod val="75000"/>
                      </a:srgbClr>
                    </a:gs>
                  </a:gsLst>
                  <a:lin ang="5400000" scaled="0"/>
                </a:gradFill>
                <a:latin typeface="Noto Sans CJK KR Medium" pitchFamily="34" charset="-127"/>
                <a:ea typeface="Noto Sans CJK KR Medium" pitchFamily="34" charset="-127"/>
              </a:rPr>
              <a:t> </a:t>
            </a:r>
            <a:r>
              <a:rPr lang="en-US" altLang="ko-KR" sz="2000" dirty="0" err="1" smtClean="0">
                <a:gradFill>
                  <a:gsLst>
                    <a:gs pos="0">
                      <a:srgbClr val="4472C4">
                        <a:lumMod val="75000"/>
                      </a:srgbClr>
                    </a:gs>
                    <a:gs pos="100000">
                      <a:srgbClr val="4472C4">
                        <a:lumMod val="75000"/>
                      </a:srgbClr>
                    </a:gs>
                  </a:gsLst>
                  <a:lin ang="5400000" scaled="0"/>
                </a:gradFill>
                <a:latin typeface="Noto Sans CJK KR Medium" pitchFamily="34" charset="-127"/>
                <a:ea typeface="Noto Sans CJK KR Medium" pitchFamily="34" charset="-127"/>
              </a:rPr>
              <a:t>Pytorch</a:t>
            </a:r>
            <a:r>
              <a:rPr lang="en-US" altLang="ko-KR" sz="2000" dirty="0">
                <a:gradFill>
                  <a:gsLst>
                    <a:gs pos="0">
                      <a:srgbClr val="4472C4">
                        <a:lumMod val="75000"/>
                      </a:srgbClr>
                    </a:gs>
                    <a:gs pos="100000">
                      <a:srgbClr val="4472C4">
                        <a:lumMod val="75000"/>
                      </a:srgbClr>
                    </a:gs>
                  </a:gsLst>
                  <a:lin ang="5400000" scaled="0"/>
                </a:gradFill>
                <a:latin typeface="Noto Sans CJK KR Medium" pitchFamily="34" charset="-127"/>
                <a:ea typeface="Noto Sans CJK KR Medium" pitchFamily="34" charset="-127"/>
              </a:rPr>
              <a:t>	-</a:t>
            </a:r>
            <a:r>
              <a:rPr lang="en-US" altLang="ko-KR" sz="2000" dirty="0" err="1">
                <a:gradFill>
                  <a:gsLst>
                    <a:gs pos="0">
                      <a:srgbClr val="4472C4">
                        <a:lumMod val="75000"/>
                      </a:srgbClr>
                    </a:gs>
                    <a:gs pos="100000">
                      <a:srgbClr val="4472C4">
                        <a:lumMod val="75000"/>
                      </a:srgbClr>
                    </a:gs>
                  </a:gsLst>
                  <a:lin ang="5400000" scaled="0"/>
                </a:gradFill>
                <a:latin typeface="Noto Sans CJK KR Medium" pitchFamily="34" charset="-127"/>
                <a:ea typeface="Noto Sans CJK KR Medium" pitchFamily="34" charset="-127"/>
              </a:rPr>
              <a:t>main_vdsr.py</a:t>
            </a:r>
            <a:endParaRPr lang="en-US" altLang="ko-KR" sz="2000" dirty="0">
              <a:gradFill>
                <a:gsLst>
                  <a:gs pos="0">
                    <a:srgbClr val="4472C4">
                      <a:lumMod val="75000"/>
                    </a:srgbClr>
                  </a:gs>
                  <a:gs pos="100000">
                    <a:srgbClr val="4472C4">
                      <a:lumMod val="75000"/>
                    </a:srgbClr>
                  </a:gs>
                </a:gsLst>
                <a:lin ang="5400000" scaled="0"/>
              </a:gradFill>
              <a:latin typeface="Noto Sans CJK KR Medium" pitchFamily="34" charset="-127"/>
              <a:ea typeface="Noto Sans CJK KR Medium" pitchFamily="34" charset="-127"/>
            </a:endParaRPr>
          </a:p>
          <a:p>
            <a:endParaRPr lang="en-US" altLang="ko-KR" sz="2000" dirty="0" smtClean="0">
              <a:gradFill>
                <a:gsLst>
                  <a:gs pos="0">
                    <a:srgbClr val="4472C4">
                      <a:lumMod val="75000"/>
                    </a:srgbClr>
                  </a:gs>
                  <a:gs pos="100000">
                    <a:srgbClr val="4472C4">
                      <a:lumMod val="75000"/>
                    </a:srgbClr>
                  </a:gs>
                </a:gsLst>
                <a:lin ang="5400000" scaled="0"/>
              </a:gradFill>
              <a:latin typeface="Noto Sans CJK KR Medium" pitchFamily="34" charset="-127"/>
              <a:ea typeface="Noto Sans CJK KR Mediu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91579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타원 16"/>
          <p:cNvSpPr/>
          <p:nvPr/>
        </p:nvSpPr>
        <p:spPr>
          <a:xfrm>
            <a:off x="531939" y="316300"/>
            <a:ext cx="201754" cy="20175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타원 11"/>
          <p:cNvSpPr/>
          <p:nvPr/>
        </p:nvSpPr>
        <p:spPr>
          <a:xfrm>
            <a:off x="418368" y="316301"/>
            <a:ext cx="201754" cy="20175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타원 2"/>
          <p:cNvSpPr/>
          <p:nvPr/>
        </p:nvSpPr>
        <p:spPr>
          <a:xfrm>
            <a:off x="317491" y="319177"/>
            <a:ext cx="201754" cy="201754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0" name="직사각형 10"/>
          <p:cNvSpPr/>
          <p:nvPr/>
        </p:nvSpPr>
        <p:spPr>
          <a:xfrm>
            <a:off x="764418" y="228625"/>
            <a:ext cx="4790993" cy="400110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r>
              <a:rPr lang="en-US" altLang="ko-KR" sz="2000" dirty="0" smtClean="0">
                <a:gradFill>
                  <a:gsLst>
                    <a:gs pos="0">
                      <a:srgbClr val="4472C4">
                        <a:lumMod val="75000"/>
                      </a:srgbClr>
                    </a:gs>
                    <a:gs pos="100000">
                      <a:srgbClr val="4472C4">
                        <a:lumMod val="75000"/>
                      </a:srgbClr>
                    </a:gs>
                  </a:gsLst>
                  <a:lin ang="5400000" scaled="0"/>
                </a:gradFill>
                <a:latin typeface="Noto Sans CJK KR Medium" pitchFamily="34" charset="-127"/>
                <a:ea typeface="Noto Sans CJK KR Medium" pitchFamily="34" charset="-127"/>
              </a:rPr>
              <a:t>VDSR</a:t>
            </a:r>
            <a:r>
              <a:rPr lang="ko-KR" altLang="en-US" sz="2000" dirty="0" smtClean="0">
                <a:gradFill>
                  <a:gsLst>
                    <a:gs pos="0">
                      <a:srgbClr val="4472C4">
                        <a:lumMod val="75000"/>
                      </a:srgbClr>
                    </a:gs>
                    <a:gs pos="100000">
                      <a:srgbClr val="4472C4">
                        <a:lumMod val="75000"/>
                      </a:srgbClr>
                    </a:gs>
                  </a:gsLst>
                  <a:lin ang="5400000" scaled="0"/>
                </a:gradFill>
                <a:latin typeface="Noto Sans CJK KR Medium" pitchFamily="34" charset="-127"/>
                <a:ea typeface="Noto Sans CJK KR Medium" pitchFamily="34" charset="-127"/>
              </a:rPr>
              <a:t> 코드</a:t>
            </a:r>
            <a:r>
              <a:rPr lang="en-US" altLang="ko-KR" sz="2000" dirty="0" smtClean="0">
                <a:gradFill>
                  <a:gsLst>
                    <a:gs pos="0">
                      <a:srgbClr val="4472C4">
                        <a:lumMod val="75000"/>
                      </a:srgbClr>
                    </a:gs>
                    <a:gs pos="100000">
                      <a:srgbClr val="4472C4">
                        <a:lumMod val="75000"/>
                      </a:srgbClr>
                    </a:gs>
                  </a:gsLst>
                  <a:lin ang="5400000" scaled="0"/>
                </a:gradFill>
                <a:latin typeface="Noto Sans CJK KR Medium" pitchFamily="34" charset="-127"/>
                <a:ea typeface="Noto Sans CJK KR Medium" pitchFamily="34" charset="-127"/>
              </a:rPr>
              <a:t> </a:t>
            </a:r>
            <a:r>
              <a:rPr lang="mr-IN" altLang="ko-KR" sz="2000" dirty="0" smtClean="0">
                <a:gradFill>
                  <a:gsLst>
                    <a:gs pos="0">
                      <a:srgbClr val="4472C4">
                        <a:lumMod val="75000"/>
                      </a:srgbClr>
                    </a:gs>
                    <a:gs pos="100000">
                      <a:srgbClr val="4472C4">
                        <a:lumMod val="75000"/>
                      </a:srgbClr>
                    </a:gs>
                  </a:gsLst>
                  <a:lin ang="5400000" scaled="0"/>
                </a:gradFill>
                <a:latin typeface="Noto Sans CJK KR Medium" pitchFamily="34" charset="-127"/>
                <a:ea typeface="Noto Sans CJK KR Medium" pitchFamily="34" charset="-127"/>
              </a:rPr>
              <a:t>–</a:t>
            </a:r>
            <a:r>
              <a:rPr lang="en-US" altLang="ko-KR" sz="2000" dirty="0" smtClean="0">
                <a:gradFill>
                  <a:gsLst>
                    <a:gs pos="0">
                      <a:srgbClr val="4472C4">
                        <a:lumMod val="75000"/>
                      </a:srgbClr>
                    </a:gs>
                    <a:gs pos="100000">
                      <a:srgbClr val="4472C4">
                        <a:lumMod val="75000"/>
                      </a:srgbClr>
                    </a:gs>
                  </a:gsLst>
                  <a:lin ang="5400000" scaled="0"/>
                </a:gradFill>
                <a:latin typeface="Noto Sans CJK KR Medium" pitchFamily="34" charset="-127"/>
                <a:ea typeface="Noto Sans CJK KR Medium" pitchFamily="34" charset="-127"/>
              </a:rPr>
              <a:t> </a:t>
            </a:r>
            <a:r>
              <a:rPr lang="en-US" altLang="ko-KR" sz="2000" dirty="0" err="1" smtClean="0">
                <a:gradFill>
                  <a:gsLst>
                    <a:gs pos="0">
                      <a:srgbClr val="4472C4">
                        <a:lumMod val="75000"/>
                      </a:srgbClr>
                    </a:gs>
                    <a:gs pos="100000">
                      <a:srgbClr val="4472C4">
                        <a:lumMod val="75000"/>
                      </a:srgbClr>
                    </a:gs>
                  </a:gsLst>
                  <a:lin ang="5400000" scaled="0"/>
                </a:gradFill>
                <a:latin typeface="Noto Sans CJK KR Medium" pitchFamily="34" charset="-127"/>
                <a:ea typeface="Noto Sans CJK KR Medium" pitchFamily="34" charset="-127"/>
              </a:rPr>
              <a:t>Pytorch</a:t>
            </a:r>
            <a:r>
              <a:rPr lang="en-US" altLang="ko-KR" sz="2000" dirty="0" smtClean="0">
                <a:gradFill>
                  <a:gsLst>
                    <a:gs pos="0">
                      <a:srgbClr val="4472C4">
                        <a:lumMod val="75000"/>
                      </a:srgbClr>
                    </a:gs>
                    <a:gs pos="100000">
                      <a:srgbClr val="4472C4">
                        <a:lumMod val="75000"/>
                      </a:srgbClr>
                    </a:gs>
                  </a:gsLst>
                  <a:lin ang="5400000" scaled="0"/>
                </a:gradFill>
                <a:latin typeface="Noto Sans CJK KR Medium" pitchFamily="34" charset="-127"/>
                <a:ea typeface="Noto Sans CJK KR Medium" pitchFamily="34" charset="-127"/>
              </a:rPr>
              <a:t>	-</a:t>
            </a:r>
            <a:r>
              <a:rPr lang="en-US" altLang="ko-KR" sz="2000" dirty="0" err="1" smtClean="0">
                <a:gradFill>
                  <a:gsLst>
                    <a:gs pos="0">
                      <a:srgbClr val="4472C4">
                        <a:lumMod val="75000"/>
                      </a:srgbClr>
                    </a:gs>
                    <a:gs pos="100000">
                      <a:srgbClr val="4472C4">
                        <a:lumMod val="75000"/>
                      </a:srgbClr>
                    </a:gs>
                  </a:gsLst>
                  <a:lin ang="5400000" scaled="0"/>
                </a:gradFill>
                <a:latin typeface="Noto Sans CJK KR Medium" pitchFamily="34" charset="-127"/>
                <a:ea typeface="Noto Sans CJK KR Medium" pitchFamily="34" charset="-127"/>
              </a:rPr>
              <a:t>eval.py</a:t>
            </a:r>
            <a:endParaRPr lang="en-US" altLang="ko-KR" sz="2000" dirty="0" smtClean="0">
              <a:gradFill>
                <a:gsLst>
                  <a:gs pos="0">
                    <a:srgbClr val="4472C4">
                      <a:lumMod val="75000"/>
                    </a:srgbClr>
                  </a:gs>
                  <a:gs pos="100000">
                    <a:srgbClr val="4472C4">
                      <a:lumMod val="75000"/>
                    </a:srgbClr>
                  </a:gs>
                </a:gsLst>
                <a:lin ang="5400000" scaled="0"/>
              </a:gradFill>
              <a:latin typeface="Noto Sans CJK KR Medium" pitchFamily="34" charset="-127"/>
              <a:ea typeface="Noto Sans CJK KR Medium" pitchFamily="34" charset="-127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18529"/>
          <a:stretch/>
        </p:blipFill>
        <p:spPr>
          <a:xfrm>
            <a:off x="3122057" y="1212445"/>
            <a:ext cx="6783943" cy="504265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17490" y="1604355"/>
            <a:ext cx="269664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/>
              <a:t>Pickle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text</a:t>
            </a:r>
            <a:r>
              <a:rPr lang="ko-KR" altLang="en-US" sz="1200" dirty="0" smtClean="0"/>
              <a:t>이외의 자료형을 자료형 변경 없이 파일로 저장하여 그대로 로드 </a:t>
            </a:r>
            <a:endParaRPr lang="en-US" sz="1200" dirty="0"/>
          </a:p>
        </p:txBody>
      </p:sp>
      <p:sp>
        <p:nvSpPr>
          <p:cNvPr id="10" name="Rectangle 9"/>
          <p:cNvSpPr/>
          <p:nvPr/>
        </p:nvSpPr>
        <p:spPr>
          <a:xfrm>
            <a:off x="317490" y="2751025"/>
            <a:ext cx="269664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/>
              <a:t>PSNR</a:t>
            </a:r>
          </a:p>
          <a:p>
            <a:r>
              <a:rPr lang="en-US" altLang="ko-KR" sz="1200" dirty="0" smtClean="0"/>
              <a:t>:</a:t>
            </a:r>
            <a:r>
              <a:rPr lang="ko-KR" altLang="en-US" sz="1200" dirty="0"/>
              <a:t> </a:t>
            </a:r>
            <a:r>
              <a:rPr lang="en-US" altLang="ko-KR" sz="1200" dirty="0" smtClean="0"/>
              <a:t>predicted image</a:t>
            </a:r>
            <a:r>
              <a:rPr lang="ko-KR" altLang="en-US" sz="1200" dirty="0" smtClean="0"/>
              <a:t>와 </a:t>
            </a:r>
            <a:r>
              <a:rPr lang="en-US" altLang="ko-KR" sz="1200" dirty="0" smtClean="0"/>
              <a:t>ground truth image</a:t>
            </a:r>
            <a:r>
              <a:rPr lang="ko-KR" altLang="en-US" sz="1200" dirty="0" smtClean="0"/>
              <a:t>의 </a:t>
            </a:r>
            <a:r>
              <a:rPr lang="en-US" altLang="ko-KR" sz="1200" dirty="0" smtClean="0"/>
              <a:t>border</a:t>
            </a:r>
            <a:r>
              <a:rPr lang="ko-KR" altLang="en-US" sz="1200" dirty="0" smtClean="0"/>
              <a:t>를 제거한 뒤 차이를 가지고 </a:t>
            </a:r>
            <a:r>
              <a:rPr lang="en-US" altLang="ko-KR" sz="1200" dirty="0" smtClean="0"/>
              <a:t>PSNR</a:t>
            </a:r>
            <a:r>
              <a:rPr lang="ko-KR" altLang="en-US" sz="1200" dirty="0" smtClean="0"/>
              <a:t>을 계산한다</a:t>
            </a:r>
            <a:r>
              <a:rPr lang="en-US" altLang="ko-KR" sz="1200" dirty="0" smtClean="0"/>
              <a:t>.</a:t>
            </a:r>
            <a:endParaRPr lang="en-US" sz="1200" dirty="0"/>
          </a:p>
        </p:txBody>
      </p:sp>
      <p:sp>
        <p:nvSpPr>
          <p:cNvPr id="11" name="Rectangle 10"/>
          <p:cNvSpPr/>
          <p:nvPr/>
        </p:nvSpPr>
        <p:spPr>
          <a:xfrm>
            <a:off x="317490" y="5872459"/>
            <a:ext cx="269664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/>
              <a:t>Model</a:t>
            </a:r>
            <a:r>
              <a:rPr lang="ko-KR" altLang="en-US" sz="1200" dirty="0" smtClean="0"/>
              <a:t>에서 </a:t>
            </a:r>
            <a:r>
              <a:rPr lang="en-US" altLang="ko-KR" sz="1200" dirty="0" smtClean="0"/>
              <a:t>p</a:t>
            </a:r>
            <a:r>
              <a:rPr lang="en-US" sz="1200" dirty="0" smtClean="0"/>
              <a:t>ickle</a:t>
            </a:r>
            <a:r>
              <a:rPr lang="ko-KR" altLang="en-US" sz="1200" dirty="0" smtClean="0"/>
              <a:t> 사용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0302303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타원 16"/>
          <p:cNvSpPr/>
          <p:nvPr/>
        </p:nvSpPr>
        <p:spPr>
          <a:xfrm>
            <a:off x="531939" y="316300"/>
            <a:ext cx="201754" cy="20175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타원 11"/>
          <p:cNvSpPr/>
          <p:nvPr/>
        </p:nvSpPr>
        <p:spPr>
          <a:xfrm>
            <a:off x="418368" y="316301"/>
            <a:ext cx="201754" cy="20175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타원 2"/>
          <p:cNvSpPr/>
          <p:nvPr/>
        </p:nvSpPr>
        <p:spPr>
          <a:xfrm>
            <a:off x="317491" y="319177"/>
            <a:ext cx="201754" cy="201754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1187" y="0"/>
            <a:ext cx="6004813" cy="68580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17491" y="1663761"/>
            <a:ext cx="269664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 smtClean="0"/>
              <a:t>Image_list</a:t>
            </a:r>
            <a:r>
              <a:rPr lang="en-US" sz="1200" dirty="0" smtClean="0"/>
              <a:t>  = set5</a:t>
            </a:r>
            <a:r>
              <a:rPr lang="ko-KR" altLang="en-US" sz="1200" dirty="0" smtClean="0"/>
              <a:t>의 </a:t>
            </a:r>
            <a:r>
              <a:rPr lang="en-US" altLang="ko-KR" sz="1200" dirty="0" smtClean="0"/>
              <a:t>_mat</a:t>
            </a:r>
            <a:r>
              <a:rPr lang="ko-KR" altLang="en-US" sz="1200" dirty="0" smtClean="0"/>
              <a:t>  </a:t>
            </a:r>
            <a:r>
              <a:rPr lang="en-US" altLang="ko-KR" sz="1200" dirty="0" smtClean="0"/>
              <a:t>file</a:t>
            </a:r>
            <a:r>
              <a:rPr lang="ko-KR" altLang="en-US" sz="1200" dirty="0" smtClean="0"/>
              <a:t>들</a:t>
            </a:r>
            <a:r>
              <a:rPr lang="en-US" sz="1200" dirty="0" smtClean="0"/>
              <a:t> </a:t>
            </a:r>
            <a:endParaRPr lang="en-US" sz="1200" dirty="0"/>
          </a:p>
        </p:txBody>
      </p:sp>
      <p:sp>
        <p:nvSpPr>
          <p:cNvPr id="10" name="Rectangle 9"/>
          <p:cNvSpPr/>
          <p:nvPr/>
        </p:nvSpPr>
        <p:spPr>
          <a:xfrm>
            <a:off x="317490" y="2200163"/>
            <a:ext cx="3583697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/>
              <a:t>Scales</a:t>
            </a:r>
            <a:r>
              <a:rPr lang="ko-KR" altLang="en-US" sz="1200" dirty="0" smtClean="0"/>
              <a:t>에 대하여 </a:t>
            </a:r>
            <a:r>
              <a:rPr lang="en-US" altLang="ko-KR" sz="1200" dirty="0" smtClean="0"/>
              <a:t>(2,3,4),</a:t>
            </a:r>
          </a:p>
          <a:p>
            <a:r>
              <a:rPr lang="en-US" altLang="ko-KR" sz="1200" dirty="0" smtClean="0"/>
              <a:t>	</a:t>
            </a:r>
            <a:r>
              <a:rPr lang="ko-KR" altLang="en-US" sz="1200" dirty="0" smtClean="0"/>
              <a:t>각각의 </a:t>
            </a:r>
            <a:r>
              <a:rPr lang="en-US" altLang="ko-KR" sz="1200" dirty="0" err="1" smtClean="0"/>
              <a:t>image_list</a:t>
            </a:r>
            <a:r>
              <a:rPr lang="ko-KR" altLang="en-US" sz="1200" dirty="0" smtClean="0"/>
              <a:t>의</a:t>
            </a:r>
            <a:r>
              <a:rPr lang="en-US" altLang="ko-KR" sz="1200" dirty="0" smtClean="0"/>
              <a:t> image</a:t>
            </a:r>
            <a:r>
              <a:rPr lang="ko-KR" altLang="en-US" sz="1200" dirty="0" smtClean="0"/>
              <a:t>에 대하여</a:t>
            </a:r>
            <a:endParaRPr lang="en-US" altLang="ko-KR" sz="1200" dirty="0" smtClean="0"/>
          </a:p>
          <a:p>
            <a:pPr marL="171450" indent="-171450">
              <a:buFontTx/>
              <a:buChar char="-"/>
            </a:pPr>
            <a:r>
              <a:rPr lang="en-US" altLang="ko-KR" sz="1200" dirty="0" smtClean="0"/>
              <a:t>Ground truth</a:t>
            </a:r>
            <a:r>
              <a:rPr lang="ko-KR" altLang="en-US" sz="1200" dirty="0" smtClean="0"/>
              <a:t>와 </a:t>
            </a:r>
            <a:r>
              <a:rPr lang="en-US" altLang="ko-KR" sz="1200" dirty="0" err="1" smtClean="0"/>
              <a:t>bibuc</a:t>
            </a:r>
            <a:r>
              <a:rPr lang="ko-KR" altLang="en-US" sz="1200" dirty="0" smtClean="0"/>
              <a:t>의 </a:t>
            </a:r>
            <a:r>
              <a:rPr lang="en-US" altLang="ko-KR" sz="1200" dirty="0" err="1" smtClean="0"/>
              <a:t>psnr</a:t>
            </a:r>
            <a:r>
              <a:rPr lang="ko-KR" altLang="en-US" sz="1200" dirty="0" smtClean="0"/>
              <a:t>을 구한다</a:t>
            </a:r>
            <a:endParaRPr lang="en-US" altLang="ko-KR" sz="1200" dirty="0" smtClean="0"/>
          </a:p>
          <a:p>
            <a:pPr marL="171450" indent="-171450">
              <a:buFontTx/>
              <a:buChar char="-"/>
            </a:pPr>
            <a:endParaRPr lang="en-US" altLang="ko-KR" sz="1200" dirty="0" smtClean="0"/>
          </a:p>
          <a:p>
            <a:pPr marL="171450" indent="-171450">
              <a:buFontTx/>
              <a:buChar char="-"/>
            </a:pPr>
            <a:r>
              <a:rPr lang="en-US" altLang="ko-KR" sz="1200" dirty="0" err="1" smtClean="0"/>
              <a:t>Bicubic</a:t>
            </a:r>
            <a:r>
              <a:rPr lang="ko-KR" altLang="en-US" sz="1200" dirty="0" smtClean="0"/>
              <a:t> </a:t>
            </a:r>
            <a:r>
              <a:rPr lang="en-US" altLang="ko-KR" sz="1200" dirty="0" err="1" smtClean="0"/>
              <a:t>img</a:t>
            </a:r>
            <a:r>
              <a:rPr lang="en-US" altLang="ko-KR" sz="1200" dirty="0" smtClean="0"/>
              <a:t> /255</a:t>
            </a:r>
            <a:r>
              <a:rPr lang="ko-KR" altLang="en-US" sz="1200" dirty="0" smtClean="0"/>
              <a:t>한 값을 </a:t>
            </a:r>
            <a:r>
              <a:rPr lang="en-US" altLang="ko-KR" sz="1200" dirty="0" err="1" smtClean="0"/>
              <a:t>im_input</a:t>
            </a:r>
            <a:r>
              <a:rPr lang="ko-KR" altLang="en-US" sz="1200" dirty="0" smtClean="0"/>
              <a:t>으로 둔다</a:t>
            </a:r>
            <a:r>
              <a:rPr lang="en-US" altLang="ko-KR" sz="1200" dirty="0" smtClean="0"/>
              <a:t>.</a:t>
            </a:r>
          </a:p>
          <a:p>
            <a:pPr marL="171450" indent="-171450">
              <a:buFontTx/>
              <a:buChar char="-"/>
            </a:pPr>
            <a:endParaRPr lang="en-US" altLang="ko-KR" sz="1200" dirty="0"/>
          </a:p>
          <a:p>
            <a:pPr marL="171450" indent="-171450">
              <a:buFontTx/>
              <a:buChar char="-"/>
            </a:pPr>
            <a:endParaRPr lang="en-US" altLang="ko-KR" sz="1200" dirty="0" smtClean="0"/>
          </a:p>
          <a:p>
            <a:pPr marL="171450" indent="-171450">
              <a:buFontTx/>
              <a:buChar char="-"/>
            </a:pPr>
            <a:endParaRPr lang="en-US" altLang="ko-KR" sz="1200" dirty="0"/>
          </a:p>
          <a:p>
            <a:pPr marL="171450" indent="-171450">
              <a:buFontTx/>
              <a:buChar char="-"/>
            </a:pPr>
            <a:endParaRPr lang="en-US" altLang="ko-KR" sz="1200" dirty="0" smtClean="0"/>
          </a:p>
          <a:p>
            <a:pPr marL="171450" indent="-171450">
              <a:buFontTx/>
              <a:buChar char="-"/>
            </a:pPr>
            <a:r>
              <a:rPr lang="en-US" altLang="ko-KR" sz="1200" dirty="0" err="1" smtClean="0"/>
              <a:t>Cuda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사용</a:t>
            </a:r>
            <a:endParaRPr lang="en-US" altLang="ko-KR" sz="1200" dirty="0" smtClean="0"/>
          </a:p>
          <a:p>
            <a:pPr marL="171450" indent="-171450">
              <a:buFontTx/>
              <a:buChar char="-"/>
            </a:pPr>
            <a:endParaRPr lang="en-US" altLang="ko-KR" sz="1200" dirty="0"/>
          </a:p>
          <a:p>
            <a:pPr marL="171450" indent="-171450">
              <a:buFontTx/>
              <a:buChar char="-"/>
            </a:pPr>
            <a:endParaRPr lang="en-US" altLang="ko-KR" sz="1200" dirty="0" smtClean="0"/>
          </a:p>
          <a:p>
            <a:pPr marL="171450" indent="-171450">
              <a:buFontTx/>
              <a:buChar char="-"/>
            </a:pPr>
            <a:endParaRPr lang="en-US" altLang="ko-KR" sz="1200" dirty="0"/>
          </a:p>
          <a:p>
            <a:pPr marL="171450" indent="-171450">
              <a:buFontTx/>
              <a:buChar char="-"/>
            </a:pPr>
            <a:r>
              <a:rPr lang="en-US" altLang="ko-KR" sz="1200" dirty="0" smtClean="0"/>
              <a:t>HR = </a:t>
            </a:r>
            <a:r>
              <a:rPr lang="en-US" altLang="ko-KR" sz="1200" dirty="0" err="1" smtClean="0"/>
              <a:t>im_input</a:t>
            </a:r>
            <a:r>
              <a:rPr lang="ko-KR" altLang="en-US" sz="1200" dirty="0" smtClean="0"/>
              <a:t>에 </a:t>
            </a:r>
            <a:r>
              <a:rPr lang="en-US" altLang="ko-KR" sz="1200" dirty="0" smtClean="0"/>
              <a:t>model</a:t>
            </a:r>
            <a:r>
              <a:rPr lang="ko-KR" altLang="en-US" sz="1200" dirty="0" smtClean="0"/>
              <a:t> 적용 </a:t>
            </a:r>
            <a:endParaRPr lang="en-US" altLang="ko-KR" sz="1200" dirty="0" smtClean="0"/>
          </a:p>
          <a:p>
            <a:pPr marL="171450" indent="-171450">
              <a:buFontTx/>
              <a:buChar char="-"/>
            </a:pPr>
            <a:endParaRPr lang="en-US" altLang="ko-KR" sz="1200" dirty="0"/>
          </a:p>
          <a:p>
            <a:pPr marL="171450" indent="-171450">
              <a:buFontTx/>
              <a:buChar char="-"/>
            </a:pPr>
            <a:endParaRPr lang="en-US" altLang="ko-KR" sz="1200" dirty="0" smtClean="0"/>
          </a:p>
          <a:p>
            <a:pPr marL="171450" indent="-171450">
              <a:buFontTx/>
              <a:buChar char="-"/>
            </a:pPr>
            <a:endParaRPr lang="en-US" altLang="ko-KR" sz="1200" dirty="0"/>
          </a:p>
          <a:p>
            <a:pPr marL="171450" indent="-171450">
              <a:buFontTx/>
              <a:buChar char="-"/>
            </a:pPr>
            <a:endParaRPr lang="en-US" altLang="ko-KR" sz="1200" dirty="0" smtClean="0"/>
          </a:p>
          <a:p>
            <a:pPr marL="171450" indent="-171450">
              <a:buFontTx/>
              <a:buChar char="-"/>
            </a:pPr>
            <a:endParaRPr lang="en-US" altLang="ko-KR" sz="1200" dirty="0"/>
          </a:p>
          <a:p>
            <a:pPr marL="171450" indent="-171450">
              <a:buFontTx/>
              <a:buChar char="-"/>
            </a:pPr>
            <a:r>
              <a:rPr lang="en-US" altLang="ko-KR" sz="1200" dirty="0" err="1" smtClean="0"/>
              <a:t>Im_h_y</a:t>
            </a:r>
            <a:r>
              <a:rPr lang="en-US" altLang="ko-KR" sz="1200" dirty="0" smtClean="0"/>
              <a:t> = HR</a:t>
            </a:r>
            <a:r>
              <a:rPr lang="ko-KR" altLang="en-US" sz="1200" dirty="0" smtClean="0"/>
              <a:t>에서 첫번째 </a:t>
            </a:r>
            <a:r>
              <a:rPr lang="en-US" altLang="ko-KR" sz="1200" dirty="0" smtClean="0"/>
              <a:t>data</a:t>
            </a:r>
            <a:r>
              <a:rPr lang="ko-KR" altLang="en-US" sz="1200" dirty="0" smtClean="0"/>
              <a:t>를 </a:t>
            </a:r>
            <a:r>
              <a:rPr lang="en-US" altLang="ko-KR" sz="1200" dirty="0" err="1" smtClean="0"/>
              <a:t>numpy</a:t>
            </a:r>
            <a:r>
              <a:rPr lang="ko-KR" altLang="en-US" sz="1200" dirty="0" smtClean="0"/>
              <a:t>로 받아온다</a:t>
            </a:r>
            <a:r>
              <a:rPr lang="en-US" altLang="ko-KR" sz="1200" dirty="0" smtClean="0"/>
              <a:t>.</a:t>
            </a:r>
            <a:r>
              <a:rPr lang="ko-KR" altLang="en-US" sz="1200" dirty="0" smtClean="0"/>
              <a:t> 다시 </a:t>
            </a:r>
            <a:r>
              <a:rPr lang="en-US" altLang="ko-KR" sz="1200" dirty="0" smtClean="0"/>
              <a:t>255</a:t>
            </a:r>
            <a:r>
              <a:rPr lang="ko-KR" altLang="en-US" sz="1200" dirty="0" smtClean="0"/>
              <a:t>를 곱하며</a:t>
            </a:r>
            <a:r>
              <a:rPr lang="en-US" altLang="ko-KR" sz="1200" dirty="0" smtClean="0"/>
              <a:t>,</a:t>
            </a:r>
            <a:r>
              <a:rPr lang="ko-KR" altLang="en-US" sz="1200" dirty="0" smtClean="0"/>
              <a:t> 이 때 범위를 </a:t>
            </a:r>
            <a:r>
              <a:rPr lang="en-US" altLang="ko-KR" sz="1200" dirty="0" smtClean="0"/>
              <a:t>0~255</a:t>
            </a:r>
            <a:r>
              <a:rPr lang="ko-KR" altLang="en-US" sz="1200" dirty="0" smtClean="0"/>
              <a:t>로 해준다</a:t>
            </a:r>
            <a:r>
              <a:rPr lang="en-US" altLang="ko-KR" sz="1200" dirty="0" smtClean="0"/>
              <a:t>.</a:t>
            </a:r>
          </a:p>
          <a:p>
            <a:pPr marL="171450" indent="-171450">
              <a:buFontTx/>
              <a:buChar char="-"/>
            </a:pPr>
            <a:r>
              <a:rPr lang="en-US" altLang="ko-KR" sz="1200" dirty="0" smtClean="0"/>
              <a:t>Ground truth</a:t>
            </a:r>
            <a:r>
              <a:rPr lang="ko-KR" altLang="en-US" sz="1200" dirty="0" smtClean="0"/>
              <a:t>와 </a:t>
            </a:r>
            <a:r>
              <a:rPr lang="en-US" altLang="ko-KR" sz="1200" dirty="0" smtClean="0"/>
              <a:t>high resolution</a:t>
            </a:r>
            <a:r>
              <a:rPr lang="ko-KR" altLang="en-US" sz="1200" dirty="0" smtClean="0"/>
              <a:t>된 </a:t>
            </a:r>
            <a:r>
              <a:rPr lang="en-US" altLang="ko-KR" sz="1200" dirty="0" err="1" smtClean="0"/>
              <a:t>imapge</a:t>
            </a:r>
            <a:r>
              <a:rPr lang="ko-KR" altLang="en-US" sz="1200" dirty="0" smtClean="0"/>
              <a:t>의 </a:t>
            </a:r>
            <a:r>
              <a:rPr lang="en-US" altLang="ko-KR" sz="1200" dirty="0" smtClean="0"/>
              <a:t>PSNR</a:t>
            </a:r>
            <a:r>
              <a:rPr lang="ko-KR" altLang="en-US" sz="1200" dirty="0" smtClean="0"/>
              <a:t>을 구한다</a:t>
            </a:r>
            <a:r>
              <a:rPr lang="en-US" altLang="ko-KR" sz="1200" dirty="0" smtClean="0"/>
              <a:t>.</a:t>
            </a:r>
          </a:p>
          <a:p>
            <a:pPr marL="171450" indent="-171450">
              <a:buFontTx/>
              <a:buChar char="-"/>
            </a:pPr>
            <a:endParaRPr lang="en-US" altLang="ko-KR" sz="1200" dirty="0" smtClean="0"/>
          </a:p>
          <a:p>
            <a:endParaRPr lang="en-US" altLang="ko-KR" sz="1200" dirty="0"/>
          </a:p>
        </p:txBody>
      </p:sp>
      <p:sp>
        <p:nvSpPr>
          <p:cNvPr id="11" name="직사각형 10"/>
          <p:cNvSpPr/>
          <p:nvPr/>
        </p:nvSpPr>
        <p:spPr>
          <a:xfrm>
            <a:off x="764418" y="228625"/>
            <a:ext cx="4790993" cy="707886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r>
              <a:rPr lang="en-US" altLang="ko-KR" sz="2000" dirty="0" smtClean="0">
                <a:gradFill>
                  <a:gsLst>
                    <a:gs pos="0">
                      <a:srgbClr val="4472C4">
                        <a:lumMod val="75000"/>
                      </a:srgbClr>
                    </a:gs>
                    <a:gs pos="100000">
                      <a:srgbClr val="4472C4">
                        <a:lumMod val="75000"/>
                      </a:srgbClr>
                    </a:gs>
                  </a:gsLst>
                  <a:lin ang="5400000" scaled="0"/>
                </a:gradFill>
                <a:latin typeface="Noto Sans CJK KR Medium" pitchFamily="34" charset="-127"/>
                <a:ea typeface="Noto Sans CJK KR Medium" pitchFamily="34" charset="-127"/>
              </a:rPr>
              <a:t>VDSR</a:t>
            </a:r>
            <a:r>
              <a:rPr lang="ko-KR" altLang="en-US" sz="2000" dirty="0" smtClean="0">
                <a:gradFill>
                  <a:gsLst>
                    <a:gs pos="0">
                      <a:srgbClr val="4472C4">
                        <a:lumMod val="75000"/>
                      </a:srgbClr>
                    </a:gs>
                    <a:gs pos="100000">
                      <a:srgbClr val="4472C4">
                        <a:lumMod val="75000"/>
                      </a:srgbClr>
                    </a:gs>
                  </a:gsLst>
                  <a:lin ang="5400000" scaled="0"/>
                </a:gradFill>
                <a:latin typeface="Noto Sans CJK KR Medium" pitchFamily="34" charset="-127"/>
                <a:ea typeface="Noto Sans CJK KR Medium" pitchFamily="34" charset="-127"/>
              </a:rPr>
              <a:t> 코드</a:t>
            </a:r>
            <a:r>
              <a:rPr lang="en-US" altLang="ko-KR" sz="2000" dirty="0" smtClean="0">
                <a:gradFill>
                  <a:gsLst>
                    <a:gs pos="0">
                      <a:srgbClr val="4472C4">
                        <a:lumMod val="75000"/>
                      </a:srgbClr>
                    </a:gs>
                    <a:gs pos="100000">
                      <a:srgbClr val="4472C4">
                        <a:lumMod val="75000"/>
                      </a:srgbClr>
                    </a:gs>
                  </a:gsLst>
                  <a:lin ang="5400000" scaled="0"/>
                </a:gradFill>
                <a:latin typeface="Noto Sans CJK KR Medium" pitchFamily="34" charset="-127"/>
                <a:ea typeface="Noto Sans CJK KR Medium" pitchFamily="34" charset="-127"/>
              </a:rPr>
              <a:t> </a:t>
            </a:r>
            <a:r>
              <a:rPr lang="mr-IN" altLang="ko-KR" sz="2000" dirty="0" smtClean="0">
                <a:gradFill>
                  <a:gsLst>
                    <a:gs pos="0">
                      <a:srgbClr val="4472C4">
                        <a:lumMod val="75000"/>
                      </a:srgbClr>
                    </a:gs>
                    <a:gs pos="100000">
                      <a:srgbClr val="4472C4">
                        <a:lumMod val="75000"/>
                      </a:srgbClr>
                    </a:gs>
                  </a:gsLst>
                  <a:lin ang="5400000" scaled="0"/>
                </a:gradFill>
                <a:latin typeface="Noto Sans CJK KR Medium" pitchFamily="34" charset="-127"/>
                <a:ea typeface="Noto Sans CJK KR Medium" pitchFamily="34" charset="-127"/>
              </a:rPr>
              <a:t>–</a:t>
            </a:r>
            <a:r>
              <a:rPr lang="en-US" altLang="ko-KR" sz="2000" dirty="0" smtClean="0">
                <a:gradFill>
                  <a:gsLst>
                    <a:gs pos="0">
                      <a:srgbClr val="4472C4">
                        <a:lumMod val="75000"/>
                      </a:srgbClr>
                    </a:gs>
                    <a:gs pos="100000">
                      <a:srgbClr val="4472C4">
                        <a:lumMod val="75000"/>
                      </a:srgbClr>
                    </a:gs>
                  </a:gsLst>
                  <a:lin ang="5400000" scaled="0"/>
                </a:gradFill>
                <a:latin typeface="Noto Sans CJK KR Medium" pitchFamily="34" charset="-127"/>
                <a:ea typeface="Noto Sans CJK KR Medium" pitchFamily="34" charset="-127"/>
              </a:rPr>
              <a:t> </a:t>
            </a:r>
            <a:r>
              <a:rPr lang="en-US" altLang="ko-KR" sz="2000" dirty="0" err="1" smtClean="0">
                <a:gradFill>
                  <a:gsLst>
                    <a:gs pos="0">
                      <a:srgbClr val="4472C4">
                        <a:lumMod val="75000"/>
                      </a:srgbClr>
                    </a:gs>
                    <a:gs pos="100000">
                      <a:srgbClr val="4472C4">
                        <a:lumMod val="75000"/>
                      </a:srgbClr>
                    </a:gs>
                  </a:gsLst>
                  <a:lin ang="5400000" scaled="0"/>
                </a:gradFill>
                <a:latin typeface="Noto Sans CJK KR Medium" pitchFamily="34" charset="-127"/>
                <a:ea typeface="Noto Sans CJK KR Medium" pitchFamily="34" charset="-127"/>
              </a:rPr>
              <a:t>Pytorch</a:t>
            </a:r>
            <a:r>
              <a:rPr lang="en-US" altLang="ko-KR" sz="2000" dirty="0" smtClean="0">
                <a:gradFill>
                  <a:gsLst>
                    <a:gs pos="0">
                      <a:srgbClr val="4472C4">
                        <a:lumMod val="75000"/>
                      </a:srgbClr>
                    </a:gs>
                    <a:gs pos="100000">
                      <a:srgbClr val="4472C4">
                        <a:lumMod val="75000"/>
                      </a:srgbClr>
                    </a:gs>
                  </a:gsLst>
                  <a:lin ang="5400000" scaled="0"/>
                </a:gradFill>
                <a:latin typeface="Noto Sans CJK KR Medium" pitchFamily="34" charset="-127"/>
                <a:ea typeface="Noto Sans CJK KR Medium" pitchFamily="34" charset="-127"/>
              </a:rPr>
              <a:t>	</a:t>
            </a:r>
          </a:p>
          <a:p>
            <a:r>
              <a:rPr lang="en-US" altLang="ko-KR" sz="2000" dirty="0">
                <a:gradFill>
                  <a:gsLst>
                    <a:gs pos="0">
                      <a:srgbClr val="4472C4">
                        <a:lumMod val="75000"/>
                      </a:srgbClr>
                    </a:gs>
                    <a:gs pos="100000">
                      <a:srgbClr val="4472C4">
                        <a:lumMod val="75000"/>
                      </a:srgbClr>
                    </a:gs>
                  </a:gsLst>
                  <a:lin ang="5400000" scaled="0"/>
                </a:gradFill>
                <a:latin typeface="Noto Sans CJK KR Medium" pitchFamily="34" charset="-127"/>
                <a:ea typeface="Noto Sans CJK KR Medium" pitchFamily="34" charset="-127"/>
              </a:rPr>
              <a:t>	</a:t>
            </a:r>
            <a:r>
              <a:rPr lang="en-US" altLang="ko-KR" sz="2000" dirty="0" smtClean="0">
                <a:gradFill>
                  <a:gsLst>
                    <a:gs pos="0">
                      <a:srgbClr val="4472C4">
                        <a:lumMod val="75000"/>
                      </a:srgbClr>
                    </a:gs>
                    <a:gs pos="100000">
                      <a:srgbClr val="4472C4">
                        <a:lumMod val="75000"/>
                      </a:srgbClr>
                    </a:gs>
                  </a:gsLst>
                  <a:lin ang="5400000" scaled="0"/>
                </a:gradFill>
                <a:latin typeface="Noto Sans CJK KR Medium" pitchFamily="34" charset="-127"/>
                <a:ea typeface="Noto Sans CJK KR Medium" pitchFamily="34" charset="-127"/>
              </a:rPr>
              <a:t>-</a:t>
            </a:r>
            <a:r>
              <a:rPr lang="en-US" altLang="ko-KR" sz="2000" dirty="0" err="1" smtClean="0">
                <a:gradFill>
                  <a:gsLst>
                    <a:gs pos="0">
                      <a:srgbClr val="4472C4">
                        <a:lumMod val="75000"/>
                      </a:srgbClr>
                    </a:gs>
                    <a:gs pos="100000">
                      <a:srgbClr val="4472C4">
                        <a:lumMod val="75000"/>
                      </a:srgbClr>
                    </a:gs>
                  </a:gsLst>
                  <a:lin ang="5400000" scaled="0"/>
                </a:gradFill>
                <a:latin typeface="Noto Sans CJK KR Medium" pitchFamily="34" charset="-127"/>
                <a:ea typeface="Noto Sans CJK KR Medium" pitchFamily="34" charset="-127"/>
              </a:rPr>
              <a:t>eval.py</a:t>
            </a:r>
            <a:endParaRPr lang="en-US" altLang="ko-KR" sz="2000" dirty="0" smtClean="0">
              <a:gradFill>
                <a:gsLst>
                  <a:gs pos="0">
                    <a:srgbClr val="4472C4">
                      <a:lumMod val="75000"/>
                    </a:srgbClr>
                  </a:gs>
                  <a:gs pos="100000">
                    <a:srgbClr val="4472C4">
                      <a:lumMod val="75000"/>
                    </a:srgbClr>
                  </a:gs>
                </a:gsLst>
                <a:lin ang="5400000" scaled="0"/>
              </a:gradFill>
              <a:latin typeface="Noto Sans CJK KR Medium" pitchFamily="34" charset="-127"/>
              <a:ea typeface="Noto Sans CJK KR Mediu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1102129"/>
      </p:ext>
    </p:extLst>
  </p:cSld>
  <p:clrMapOvr>
    <a:masterClrMapping/>
  </p:clrMapOvr>
</p:sld>
</file>

<file path=ppt/theme/theme1.xml><?xml version="1.0" encoding="utf-8"?>
<a:theme xmlns:a="http://schemas.openxmlformats.org/drawingml/2006/main" name="3_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4058</TotalTime>
  <Words>618</Words>
  <Application>Microsoft Macintosh PowerPoint</Application>
  <PresentationFormat>A4 Paper (210x297 mm)</PresentationFormat>
  <Paragraphs>188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8" baseType="lpstr">
      <vt:lpstr>Calibri</vt:lpstr>
      <vt:lpstr>Calibri Light</vt:lpstr>
      <vt:lpstr>Mangal</vt:lpstr>
      <vt:lpstr>Noto Sans CJK KR Bold</vt:lpstr>
      <vt:lpstr>Noto Sans CJK KR Medium</vt:lpstr>
      <vt:lpstr>맑은 고딕</vt:lpstr>
      <vt:lpstr>Arial</vt:lpstr>
      <vt:lpstr>3_Office 테마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HOME</dc:creator>
  <cp:lastModifiedBy>Microsoft Office 사용자</cp:lastModifiedBy>
  <cp:revision>548</cp:revision>
  <dcterms:created xsi:type="dcterms:W3CDTF">2017-09-07T10:48:07Z</dcterms:created>
  <dcterms:modified xsi:type="dcterms:W3CDTF">2019-01-04T09:24:11Z</dcterms:modified>
</cp:coreProperties>
</file>